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8288000" cy="10287000"/>
  <p:notesSz cx="6858000" cy="9144000"/>
  <p:embeddedFontLst>
    <p:embeddedFont>
      <p:font typeface="Poppins Medium" charset="0"/>
      <p:regular r:id="rId18"/>
    </p:embeddedFont>
    <p:embeddedFont>
      <p:font typeface="Poppins" charset="0"/>
      <p:regular r:id="rId19"/>
    </p:embeddedFont>
    <p:embeddedFont>
      <p:font typeface="Decalotype Bold" charset="0"/>
      <p:regular r:id="rId20"/>
    </p:embeddedFont>
    <p:embeddedFont>
      <p:font typeface="Poppins Semi-Bold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Decalotype" charset="0"/>
      <p:regular r:id="rId26"/>
    </p:embeddedFont>
    <p:embeddedFont>
      <p:font typeface="Decalotype Semi-Bold" charset="0"/>
      <p:regular r:id="rId27"/>
    </p:embeddedFont>
    <p:embeddedFont>
      <p:font typeface="Poppins Bol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84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260745"/>
            <a:ext cx="4670109" cy="4024078"/>
          </a:xfrm>
          <a:custGeom>
            <a:avLst/>
            <a:gdLst/>
            <a:ahLst/>
            <a:cxnLst/>
            <a:rect l="l" t="t" r="r" b="b"/>
            <a:pathLst>
              <a:path w="4670109" h="4024078">
                <a:moveTo>
                  <a:pt x="0" y="0"/>
                </a:moveTo>
                <a:lnTo>
                  <a:pt x="4670109" y="0"/>
                </a:lnTo>
                <a:lnTo>
                  <a:pt x="4670109" y="4024078"/>
                </a:lnTo>
                <a:lnTo>
                  <a:pt x="0" y="4024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479108"/>
            <a:ext cx="9888112" cy="3781637"/>
            <a:chOff x="0" y="0"/>
            <a:chExt cx="2604276" cy="995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4277" cy="995987"/>
            </a:xfrm>
            <a:custGeom>
              <a:avLst/>
              <a:gdLst/>
              <a:ahLst/>
              <a:cxnLst/>
              <a:rect l="l" t="t" r="r" b="b"/>
              <a:pathLst>
                <a:path w="2604277" h="995987">
                  <a:moveTo>
                    <a:pt x="0" y="0"/>
                  </a:moveTo>
                  <a:lnTo>
                    <a:pt x="2604277" y="0"/>
                  </a:lnTo>
                  <a:lnTo>
                    <a:pt x="2604277" y="995987"/>
                  </a:lnTo>
                  <a:lnTo>
                    <a:pt x="0" y="995987"/>
                  </a:lnTo>
                  <a:close/>
                </a:path>
              </a:pathLst>
            </a:custGeom>
            <a:gradFill rotWithShape="1">
              <a:gsLst>
                <a:gs pos="0">
                  <a:srgbClr val="19B506">
                    <a:alpha val="100000"/>
                  </a:srgbClr>
                </a:gs>
                <a:gs pos="100000">
                  <a:srgbClr val="0B6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604276" cy="1024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81797" y="-612317"/>
            <a:ext cx="6230192" cy="11511633"/>
            <a:chOff x="0" y="0"/>
            <a:chExt cx="8306923" cy="15348845"/>
          </a:xfrm>
        </p:grpSpPr>
        <p:sp>
          <p:nvSpPr>
            <p:cNvPr id="7" name="Freeform 7"/>
            <p:cNvSpPr/>
            <p:nvPr/>
          </p:nvSpPr>
          <p:spPr>
            <a:xfrm rot="-791219">
              <a:off x="3772934" y="125985"/>
              <a:ext cx="2849535" cy="15096874"/>
            </a:xfrm>
            <a:custGeom>
              <a:avLst/>
              <a:gdLst/>
              <a:ahLst/>
              <a:cxnLst/>
              <a:rect l="l" t="t" r="r" b="b"/>
              <a:pathLst>
                <a:path w="2849535" h="15096874">
                  <a:moveTo>
                    <a:pt x="0" y="0"/>
                  </a:moveTo>
                  <a:lnTo>
                    <a:pt x="2849536" y="0"/>
                  </a:lnTo>
                  <a:lnTo>
                    <a:pt x="2849536" y="15096874"/>
                  </a:lnTo>
                  <a:lnTo>
                    <a:pt x="0" y="15096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0000"/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400000">
              <a:off x="-3339487" y="4155910"/>
              <a:ext cx="13716000" cy="7037025"/>
            </a:xfrm>
            <a:custGeom>
              <a:avLst/>
              <a:gdLst/>
              <a:ahLst/>
              <a:cxnLst/>
              <a:rect l="l" t="t" r="r" b="b"/>
              <a:pathLst>
                <a:path w="13716000" h="7037025">
                  <a:moveTo>
                    <a:pt x="0" y="0"/>
                  </a:moveTo>
                  <a:lnTo>
                    <a:pt x="13716000" y="0"/>
                  </a:lnTo>
                  <a:lnTo>
                    <a:pt x="13716000" y="7037025"/>
                  </a:lnTo>
                  <a:lnTo>
                    <a:pt x="0" y="7037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l="-7308" r="-25091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998998" y="1918318"/>
            <a:ext cx="5625982" cy="5625982"/>
          </a:xfrm>
          <a:custGeom>
            <a:avLst/>
            <a:gdLst/>
            <a:ahLst/>
            <a:cxnLst/>
            <a:rect l="l" t="t" r="r" b="b"/>
            <a:pathLst>
              <a:path w="5625982" h="5625982">
                <a:moveTo>
                  <a:pt x="0" y="0"/>
                </a:moveTo>
                <a:lnTo>
                  <a:pt x="5625982" y="0"/>
                </a:lnTo>
                <a:lnTo>
                  <a:pt x="5625982" y="5625982"/>
                </a:lnTo>
                <a:lnTo>
                  <a:pt x="0" y="5625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92524" y="2896726"/>
            <a:ext cx="6659878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b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PRESENTASI</a:t>
            </a:r>
          </a:p>
          <a:p>
            <a:pPr algn="r">
              <a:lnSpc>
                <a:spcPts val="8000"/>
              </a:lnSpc>
            </a:pPr>
            <a:r>
              <a:rPr lang="en-US" sz="8000" b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TEKNOLOGI</a:t>
            </a:r>
          </a:p>
          <a:p>
            <a:pPr algn="r">
              <a:lnSpc>
                <a:spcPts val="8000"/>
              </a:lnSpc>
            </a:pPr>
            <a:r>
              <a:rPr lang="en-US" sz="8000" b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TEPAT GUNA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600" y="6403620"/>
            <a:ext cx="8381999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b="1" dirty="0">
                <a:solidFill>
                  <a:srgbClr val="0B6800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POSYANTEK</a:t>
            </a:r>
          </a:p>
          <a:p>
            <a:pPr algn="r">
              <a:lnSpc>
                <a:spcPts val="8000"/>
              </a:lnSpc>
            </a:pPr>
            <a:r>
              <a:rPr lang="en-US" sz="8000" b="1" dirty="0">
                <a:solidFill>
                  <a:srgbClr val="0B6800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RANGGA HIJAU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9800" y="8512559"/>
            <a:ext cx="621019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500" b="1" dirty="0">
                <a:solidFill>
                  <a:srgbClr val="0B6800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26 AGUSTUS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511112"/>
            <a:ext cx="18288000" cy="4696537"/>
            <a:chOff x="0" y="0"/>
            <a:chExt cx="4816593" cy="1236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36948"/>
            </a:xfrm>
            <a:custGeom>
              <a:avLst/>
              <a:gdLst/>
              <a:ahLst/>
              <a:cxnLst/>
              <a:rect l="l" t="t" r="r" b="b"/>
              <a:pathLst>
                <a:path w="4816592" h="1236948">
                  <a:moveTo>
                    <a:pt x="0" y="0"/>
                  </a:moveTo>
                  <a:lnTo>
                    <a:pt x="4816592" y="0"/>
                  </a:lnTo>
                  <a:lnTo>
                    <a:pt x="4816592" y="1236948"/>
                  </a:lnTo>
                  <a:lnTo>
                    <a:pt x="0" y="1236948"/>
                  </a:lnTo>
                  <a:close/>
                </a:path>
              </a:pathLst>
            </a:custGeom>
            <a:solidFill>
              <a:srgbClr val="0B6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294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4561763"/>
            <a:ext cx="1028700" cy="4696537"/>
            <a:chOff x="0" y="0"/>
            <a:chExt cx="270933" cy="12369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1236948"/>
            </a:xfrm>
            <a:custGeom>
              <a:avLst/>
              <a:gdLst/>
              <a:ahLst/>
              <a:cxnLst/>
              <a:rect l="l" t="t" r="r" b="b"/>
              <a:pathLst>
                <a:path w="270933" h="1236948">
                  <a:moveTo>
                    <a:pt x="0" y="0"/>
                  </a:moveTo>
                  <a:lnTo>
                    <a:pt x="270933" y="0"/>
                  </a:lnTo>
                  <a:lnTo>
                    <a:pt x="270933" y="1236948"/>
                  </a:lnTo>
                  <a:lnTo>
                    <a:pt x="0" y="1236948"/>
                  </a:ln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0933" cy="1294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7040721" y="2899103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202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28700" y="4927962"/>
            <a:ext cx="1800014" cy="180001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6747" b="-1674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144000" y="4927962"/>
            <a:ext cx="1800014" cy="180001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20876" b="-2087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3" name="Freeform 13"/>
          <p:cNvSpPr/>
          <p:nvPr/>
        </p:nvSpPr>
        <p:spPr>
          <a:xfrm>
            <a:off x="0" y="6732595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4" y="0"/>
                </a:lnTo>
                <a:lnTo>
                  <a:pt x="4125034" y="3554405"/>
                </a:lnTo>
                <a:lnTo>
                  <a:pt x="0" y="3554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663485" y="7030090"/>
            <a:ext cx="1800014" cy="18000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675640" y="659722"/>
            <a:ext cx="3473416" cy="347341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3890857" y="1573407"/>
            <a:ext cx="13093705" cy="13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8"/>
              </a:lnSpc>
            </a:pPr>
            <a:r>
              <a:rPr lang="en-US" sz="9553" b="1">
                <a:solidFill>
                  <a:srgbClr val="19B506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PENGEMBANGAN TTG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55770" y="5295900"/>
            <a:ext cx="5378630" cy="669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169"/>
              </a:lnSpc>
              <a:spcBef>
                <a:spcPct val="0"/>
              </a:spcBef>
            </a:pPr>
            <a:r>
              <a:rPr lang="en-US" sz="4699" b="1" dirty="0">
                <a:solidFill>
                  <a:srgbClr val="66FF53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Urban Farming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37013" y="5965190"/>
            <a:ext cx="5015429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pemanfaatan</a:t>
            </a:r>
            <a:r>
              <a:rPr lang="en-US" sz="2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Lahan</a:t>
            </a:r>
            <a:r>
              <a:rPr lang="en-US" sz="2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Tidur</a:t>
            </a:r>
            <a:endParaRPr lang="en-US" sz="23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271070" y="5389112"/>
            <a:ext cx="5492930" cy="1886700"/>
            <a:chOff x="11271070" y="5389112"/>
            <a:chExt cx="5492930" cy="1886700"/>
          </a:xfrm>
        </p:grpSpPr>
        <p:sp>
          <p:nvSpPr>
            <p:cNvPr id="20" name="TextBox 20"/>
            <p:cNvSpPr txBox="1"/>
            <p:nvPr/>
          </p:nvSpPr>
          <p:spPr>
            <a:xfrm>
              <a:off x="11271070" y="5389112"/>
              <a:ext cx="5492930" cy="669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169"/>
                </a:lnSpc>
                <a:spcBef>
                  <a:spcPct val="0"/>
                </a:spcBef>
              </a:pPr>
              <a:r>
                <a:rPr lang="en-US" sz="4699" b="1" dirty="0" err="1">
                  <a:solidFill>
                    <a:srgbClr val="66FF53"/>
                  </a:solidFill>
                  <a:latin typeface="Decalotype Semi-Bold"/>
                  <a:ea typeface="Decalotype Semi-Bold"/>
                  <a:cs typeface="Decalotype Semi-Bold"/>
                  <a:sym typeface="Decalotype Semi-Bold"/>
                </a:rPr>
                <a:t>Ecorator</a:t>
              </a:r>
              <a:r>
                <a:rPr lang="en-US" sz="4699" b="1" dirty="0">
                  <a:solidFill>
                    <a:srgbClr val="66FF53"/>
                  </a:solidFill>
                  <a:latin typeface="Decalotype Semi-Bold"/>
                  <a:ea typeface="Decalotype Semi-Bold"/>
                  <a:cs typeface="Decalotype Semi-Bold"/>
                  <a:sym typeface="Decalotype Semi-Bold"/>
                </a:rPr>
                <a:t> &amp; Blower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271070" y="6076932"/>
              <a:ext cx="5015429" cy="1198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Pemanfaatan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Probiotik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dan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Ecorator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untuk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Pengolahan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Limbah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Industri</a:t>
              </a:r>
              <a:endParaRPr lang="en-US" sz="2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6293" y="7260807"/>
            <a:ext cx="5015429" cy="1410970"/>
            <a:chOff x="7536293" y="7260807"/>
            <a:chExt cx="5015429" cy="1410970"/>
          </a:xfrm>
        </p:grpSpPr>
        <p:sp>
          <p:nvSpPr>
            <p:cNvPr id="21" name="TextBox 21"/>
            <p:cNvSpPr txBox="1"/>
            <p:nvPr/>
          </p:nvSpPr>
          <p:spPr>
            <a:xfrm>
              <a:off x="7536293" y="7260807"/>
              <a:ext cx="3012702" cy="669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69"/>
                </a:lnSpc>
                <a:spcBef>
                  <a:spcPct val="0"/>
                </a:spcBef>
              </a:pPr>
              <a:r>
                <a:rPr lang="en-US" sz="4699" b="1" dirty="0" err="1">
                  <a:solidFill>
                    <a:srgbClr val="66FF53"/>
                  </a:solidFill>
                  <a:latin typeface="Decalotype Semi-Bold"/>
                  <a:ea typeface="Decalotype Semi-Bold"/>
                  <a:cs typeface="Decalotype Semi-Bold"/>
                  <a:sym typeface="Decalotype Semi-Bold"/>
                </a:rPr>
                <a:t>Probiotik</a:t>
              </a:r>
              <a:endParaRPr lang="en-US" sz="4699" b="1" dirty="0">
                <a:solidFill>
                  <a:srgbClr val="66FF53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536293" y="7872947"/>
              <a:ext cx="5015429" cy="79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Sistem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Budidaya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dengn</a:t>
              </a:r>
              <a:endParaRPr lang="en-US" sz="2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1" indent="0"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Menerapkan</a:t>
              </a:r>
              <a:r>
                <a:rPr lang="en-US" sz="23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00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Probiotik</a:t>
              </a:r>
              <a:endParaRPr lang="en-US" sz="2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56185"/>
            <a:ext cx="6305002" cy="778060"/>
            <a:chOff x="0" y="0"/>
            <a:chExt cx="1660577" cy="20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0577" cy="204921"/>
            </a:xfrm>
            <a:custGeom>
              <a:avLst/>
              <a:gdLst/>
              <a:ahLst/>
              <a:cxnLst/>
              <a:rect l="l" t="t" r="r" b="b"/>
              <a:pathLst>
                <a:path w="1660577" h="204921">
                  <a:moveTo>
                    <a:pt x="49116" y="0"/>
                  </a:moveTo>
                  <a:lnTo>
                    <a:pt x="1611461" y="0"/>
                  </a:lnTo>
                  <a:cubicBezTo>
                    <a:pt x="1624487" y="0"/>
                    <a:pt x="1636980" y="5175"/>
                    <a:pt x="1646191" y="14386"/>
                  </a:cubicBezTo>
                  <a:cubicBezTo>
                    <a:pt x="1655402" y="23597"/>
                    <a:pt x="1660577" y="36090"/>
                    <a:pt x="1660577" y="49116"/>
                  </a:cubicBezTo>
                  <a:lnTo>
                    <a:pt x="1660577" y="155805"/>
                  </a:lnTo>
                  <a:cubicBezTo>
                    <a:pt x="1660577" y="168832"/>
                    <a:pt x="1655402" y="181324"/>
                    <a:pt x="1646191" y="190535"/>
                  </a:cubicBezTo>
                  <a:cubicBezTo>
                    <a:pt x="1636980" y="199746"/>
                    <a:pt x="1624487" y="204921"/>
                    <a:pt x="1611461" y="204921"/>
                  </a:cubicBezTo>
                  <a:lnTo>
                    <a:pt x="49116" y="204921"/>
                  </a:lnTo>
                  <a:cubicBezTo>
                    <a:pt x="36090" y="204921"/>
                    <a:pt x="23597" y="199746"/>
                    <a:pt x="14386" y="190535"/>
                  </a:cubicBezTo>
                  <a:cubicBezTo>
                    <a:pt x="5175" y="181324"/>
                    <a:pt x="0" y="168832"/>
                    <a:pt x="0" y="155805"/>
                  </a:cubicBezTo>
                  <a:lnTo>
                    <a:pt x="0" y="49116"/>
                  </a:lnTo>
                  <a:cubicBezTo>
                    <a:pt x="0" y="36090"/>
                    <a:pt x="5175" y="23597"/>
                    <a:pt x="14386" y="14386"/>
                  </a:cubicBezTo>
                  <a:cubicBezTo>
                    <a:pt x="23597" y="5175"/>
                    <a:pt x="36090" y="0"/>
                    <a:pt x="49116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0577" cy="252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2937" y="0"/>
            <a:ext cx="9732200" cy="10284823"/>
            <a:chOff x="0" y="0"/>
            <a:chExt cx="10065815" cy="10637381"/>
          </a:xfrm>
        </p:grpSpPr>
        <p:sp>
          <p:nvSpPr>
            <p:cNvPr id="6" name="Freeform 6"/>
            <p:cNvSpPr/>
            <p:nvPr/>
          </p:nvSpPr>
          <p:spPr>
            <a:xfrm>
              <a:off x="-2794" y="-127"/>
              <a:ext cx="10068609" cy="10637508"/>
            </a:xfrm>
            <a:custGeom>
              <a:avLst/>
              <a:gdLst/>
              <a:ahLst/>
              <a:cxnLst/>
              <a:rect l="l" t="t" r="r" b="b"/>
              <a:pathLst>
                <a:path w="10068609" h="10637508">
                  <a:moveTo>
                    <a:pt x="10068609" y="10600868"/>
                  </a:moveTo>
                  <a:cubicBezTo>
                    <a:pt x="10068609" y="10635145"/>
                    <a:pt x="10056127" y="10637508"/>
                    <a:pt x="10023586" y="10637508"/>
                  </a:cubicBezTo>
                  <a:cubicBezTo>
                    <a:pt x="6683768" y="10636851"/>
                    <a:pt x="3344098" y="10636851"/>
                    <a:pt x="4280" y="10636851"/>
                  </a:cubicBezTo>
                  <a:cubicBezTo>
                    <a:pt x="0" y="10622538"/>
                    <a:pt x="6955" y="10609535"/>
                    <a:pt x="10372" y="10596272"/>
                  </a:cubicBezTo>
                  <a:cubicBezTo>
                    <a:pt x="157177" y="10015534"/>
                    <a:pt x="304131" y="9434929"/>
                    <a:pt x="451382" y="8854325"/>
                  </a:cubicBezTo>
                  <a:cubicBezTo>
                    <a:pt x="661337" y="8026557"/>
                    <a:pt x="871738" y="7198923"/>
                    <a:pt x="1081545" y="6371156"/>
                  </a:cubicBezTo>
                  <a:cubicBezTo>
                    <a:pt x="1340683" y="5348892"/>
                    <a:pt x="1599226" y="4326628"/>
                    <a:pt x="1858216" y="3304494"/>
                  </a:cubicBezTo>
                  <a:cubicBezTo>
                    <a:pt x="2121366" y="2266077"/>
                    <a:pt x="2384664" y="1227790"/>
                    <a:pt x="2648557" y="189503"/>
                  </a:cubicBezTo>
                  <a:cubicBezTo>
                    <a:pt x="2664604" y="126334"/>
                    <a:pt x="2674857" y="61720"/>
                    <a:pt x="2700860" y="652"/>
                  </a:cubicBezTo>
                  <a:cubicBezTo>
                    <a:pt x="5141868" y="652"/>
                    <a:pt x="7582876" y="652"/>
                    <a:pt x="10023884" y="0"/>
                  </a:cubicBezTo>
                  <a:cubicBezTo>
                    <a:pt x="10057020" y="0"/>
                    <a:pt x="10068311" y="3542"/>
                    <a:pt x="10068311" y="37030"/>
                  </a:cubicBezTo>
                  <a:cubicBezTo>
                    <a:pt x="10067420" y="3558353"/>
                    <a:pt x="10067420" y="7079676"/>
                    <a:pt x="10068609" y="10600868"/>
                  </a:cubicBezTo>
                  <a:close/>
                </a:path>
              </a:pathLst>
            </a:custGeom>
            <a:blipFill>
              <a:blip r:embed="rId2"/>
              <a:stretch>
                <a:fillRect l="-67660" r="-6766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5605883">
            <a:off x="7277329" y="2140078"/>
            <a:ext cx="11736118" cy="5555096"/>
          </a:xfrm>
          <a:custGeom>
            <a:avLst/>
            <a:gdLst/>
            <a:ahLst/>
            <a:cxnLst/>
            <a:rect l="l" t="t" r="r" b="b"/>
            <a:pathLst>
              <a:path w="11736118" h="5555096">
                <a:moveTo>
                  <a:pt x="0" y="0"/>
                </a:moveTo>
                <a:lnTo>
                  <a:pt x="11736119" y="0"/>
                </a:lnTo>
                <a:lnTo>
                  <a:pt x="11736119" y="5555096"/>
                </a:lnTo>
                <a:lnTo>
                  <a:pt x="0" y="5555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94221" y="921569"/>
            <a:ext cx="1150172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39"/>
              </a:lnSpc>
              <a:spcBef>
                <a:spcPct val="0"/>
              </a:spcBef>
            </a:pPr>
            <a:r>
              <a:rPr lang="en-US" sz="6399" b="1">
                <a:solidFill>
                  <a:srgbClr val="19B506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PEMANFAATAN TTG</a:t>
            </a:r>
          </a:p>
        </p:txBody>
      </p:sp>
      <p:sp>
        <p:nvSpPr>
          <p:cNvPr id="9" name="Freeform 9"/>
          <p:cNvSpPr/>
          <p:nvPr/>
        </p:nvSpPr>
        <p:spPr>
          <a:xfrm>
            <a:off x="-1594893" y="7038861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5" y="0"/>
                </a:lnTo>
                <a:lnTo>
                  <a:pt x="4125035" y="3554404"/>
                </a:lnTo>
                <a:lnTo>
                  <a:pt x="0" y="3554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0531012" y="100692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70"/>
                </a:lnTo>
                <a:lnTo>
                  <a:pt x="0" y="1706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02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94221" y="3432690"/>
            <a:ext cx="10484070" cy="524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-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Memaksimalkan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sumber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daya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alam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potensi-potensi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aset-aset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yg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miliki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kelurahan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untuk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pemberdayaan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ekonomi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peningkatam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kesejahteraan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secara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adil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merata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serta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menjadikan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Kelurahan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Jatirangga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lebih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luasnya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Kecamatan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Jatisampurna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maju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modern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berdaya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saing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3779"/>
              </a:lnSpc>
            </a:pP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-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Melestarikan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budaya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menjaga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ekositim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alam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semesta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dengan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penerapan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Teknologi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Tepat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Guna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ramah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lingkungan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meminimalisasi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pemakaian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zat-zat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kimia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-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Menciptakan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kemandirian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ekonomi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pangan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dengan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memproduksi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pangan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sehat</a:t>
            </a:r>
            <a:r>
              <a:rPr lang="en-US" sz="26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4221" y="2373105"/>
            <a:ext cx="5866407" cy="69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1" lvl="1" indent="-464181" algn="l">
              <a:lnSpc>
                <a:spcPts val="5374"/>
              </a:lnSpc>
              <a:spcBef>
                <a:spcPct val="0"/>
              </a:spcBef>
              <a:buAutoNum type="arabicPeriod"/>
            </a:pPr>
            <a:r>
              <a:rPr lang="en-US" sz="4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Urban Farming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402" y="569912"/>
            <a:ext cx="6305002" cy="778060"/>
            <a:chOff x="0" y="0"/>
            <a:chExt cx="1660577" cy="20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0577" cy="204921"/>
            </a:xfrm>
            <a:custGeom>
              <a:avLst/>
              <a:gdLst/>
              <a:ahLst/>
              <a:cxnLst/>
              <a:rect l="l" t="t" r="r" b="b"/>
              <a:pathLst>
                <a:path w="1660577" h="204921">
                  <a:moveTo>
                    <a:pt x="49116" y="0"/>
                  </a:moveTo>
                  <a:lnTo>
                    <a:pt x="1611461" y="0"/>
                  </a:lnTo>
                  <a:cubicBezTo>
                    <a:pt x="1624487" y="0"/>
                    <a:pt x="1636980" y="5175"/>
                    <a:pt x="1646191" y="14386"/>
                  </a:cubicBezTo>
                  <a:cubicBezTo>
                    <a:pt x="1655402" y="23597"/>
                    <a:pt x="1660577" y="36090"/>
                    <a:pt x="1660577" y="49116"/>
                  </a:cubicBezTo>
                  <a:lnTo>
                    <a:pt x="1660577" y="155805"/>
                  </a:lnTo>
                  <a:cubicBezTo>
                    <a:pt x="1660577" y="168832"/>
                    <a:pt x="1655402" y="181324"/>
                    <a:pt x="1646191" y="190535"/>
                  </a:cubicBezTo>
                  <a:cubicBezTo>
                    <a:pt x="1636980" y="199746"/>
                    <a:pt x="1624487" y="204921"/>
                    <a:pt x="1611461" y="204921"/>
                  </a:cubicBezTo>
                  <a:lnTo>
                    <a:pt x="49116" y="204921"/>
                  </a:lnTo>
                  <a:cubicBezTo>
                    <a:pt x="36090" y="204921"/>
                    <a:pt x="23597" y="199746"/>
                    <a:pt x="14386" y="190535"/>
                  </a:cubicBezTo>
                  <a:cubicBezTo>
                    <a:pt x="5175" y="181324"/>
                    <a:pt x="0" y="168832"/>
                    <a:pt x="0" y="155805"/>
                  </a:cubicBezTo>
                  <a:lnTo>
                    <a:pt x="0" y="49116"/>
                  </a:lnTo>
                  <a:cubicBezTo>
                    <a:pt x="0" y="36090"/>
                    <a:pt x="5175" y="23597"/>
                    <a:pt x="14386" y="14386"/>
                  </a:cubicBezTo>
                  <a:cubicBezTo>
                    <a:pt x="23597" y="5175"/>
                    <a:pt x="36090" y="0"/>
                    <a:pt x="49116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0577" cy="252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2937" y="0"/>
            <a:ext cx="9732200" cy="10284823"/>
            <a:chOff x="0" y="0"/>
            <a:chExt cx="10065815" cy="10637381"/>
          </a:xfrm>
        </p:grpSpPr>
        <p:sp>
          <p:nvSpPr>
            <p:cNvPr id="6" name="Freeform 6"/>
            <p:cNvSpPr/>
            <p:nvPr/>
          </p:nvSpPr>
          <p:spPr>
            <a:xfrm>
              <a:off x="-2794" y="-127"/>
              <a:ext cx="10068609" cy="10637508"/>
            </a:xfrm>
            <a:custGeom>
              <a:avLst/>
              <a:gdLst/>
              <a:ahLst/>
              <a:cxnLst/>
              <a:rect l="l" t="t" r="r" b="b"/>
              <a:pathLst>
                <a:path w="10068609" h="10637508">
                  <a:moveTo>
                    <a:pt x="10068609" y="10600868"/>
                  </a:moveTo>
                  <a:cubicBezTo>
                    <a:pt x="10068609" y="10635145"/>
                    <a:pt x="10056127" y="10637508"/>
                    <a:pt x="10023586" y="10637508"/>
                  </a:cubicBezTo>
                  <a:cubicBezTo>
                    <a:pt x="6683768" y="10636851"/>
                    <a:pt x="3344098" y="10636851"/>
                    <a:pt x="4280" y="10636851"/>
                  </a:cubicBezTo>
                  <a:cubicBezTo>
                    <a:pt x="0" y="10622538"/>
                    <a:pt x="6955" y="10609535"/>
                    <a:pt x="10372" y="10596272"/>
                  </a:cubicBezTo>
                  <a:cubicBezTo>
                    <a:pt x="157177" y="10015534"/>
                    <a:pt x="304131" y="9434929"/>
                    <a:pt x="451382" y="8854325"/>
                  </a:cubicBezTo>
                  <a:cubicBezTo>
                    <a:pt x="661337" y="8026557"/>
                    <a:pt x="871738" y="7198923"/>
                    <a:pt x="1081545" y="6371156"/>
                  </a:cubicBezTo>
                  <a:cubicBezTo>
                    <a:pt x="1340683" y="5348892"/>
                    <a:pt x="1599226" y="4326628"/>
                    <a:pt x="1858216" y="3304494"/>
                  </a:cubicBezTo>
                  <a:cubicBezTo>
                    <a:pt x="2121366" y="2266077"/>
                    <a:pt x="2384664" y="1227790"/>
                    <a:pt x="2648557" y="189503"/>
                  </a:cubicBezTo>
                  <a:cubicBezTo>
                    <a:pt x="2664604" y="126334"/>
                    <a:pt x="2674857" y="61720"/>
                    <a:pt x="2700860" y="652"/>
                  </a:cubicBezTo>
                  <a:cubicBezTo>
                    <a:pt x="5141868" y="652"/>
                    <a:pt x="7582876" y="652"/>
                    <a:pt x="10023884" y="0"/>
                  </a:cubicBezTo>
                  <a:cubicBezTo>
                    <a:pt x="10057020" y="0"/>
                    <a:pt x="10068311" y="3542"/>
                    <a:pt x="10068311" y="37030"/>
                  </a:cubicBezTo>
                  <a:cubicBezTo>
                    <a:pt x="10067420" y="3558353"/>
                    <a:pt x="10067420" y="7079676"/>
                    <a:pt x="10068609" y="10600868"/>
                  </a:cubicBezTo>
                  <a:close/>
                </a:path>
              </a:pathLst>
            </a:custGeom>
            <a:blipFill>
              <a:blip r:embed="rId2"/>
              <a:stretch>
                <a:fillRect t="-55351" b="-55351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5605883">
            <a:off x="7277329" y="2140078"/>
            <a:ext cx="11736118" cy="5555096"/>
          </a:xfrm>
          <a:custGeom>
            <a:avLst/>
            <a:gdLst/>
            <a:ahLst/>
            <a:cxnLst/>
            <a:rect l="l" t="t" r="r" b="b"/>
            <a:pathLst>
              <a:path w="11736118" h="5555096">
                <a:moveTo>
                  <a:pt x="0" y="0"/>
                </a:moveTo>
                <a:lnTo>
                  <a:pt x="11736119" y="0"/>
                </a:lnTo>
                <a:lnTo>
                  <a:pt x="11736119" y="5555096"/>
                </a:lnTo>
                <a:lnTo>
                  <a:pt x="0" y="5555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94893" y="7038861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5" y="0"/>
                </a:lnTo>
                <a:lnTo>
                  <a:pt x="4125035" y="3554404"/>
                </a:lnTo>
                <a:lnTo>
                  <a:pt x="0" y="3554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0531012" y="100692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70"/>
                </a:lnTo>
                <a:lnTo>
                  <a:pt x="0" y="1706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68867" y="1861168"/>
            <a:ext cx="10484070" cy="7370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6"/>
              </a:lnSpc>
            </a:pP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Pemanfaatan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POL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untuk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budidaya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ikan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pertanian</a:t>
            </a:r>
            <a:endParaRPr lang="en-US" sz="2318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"POL+MBP =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Probiotik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Oemah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Lele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+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Mukus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Binding Protein</a:t>
            </a:r>
          </a:p>
          <a:p>
            <a:pPr algn="just">
              <a:lnSpc>
                <a:spcPts val="3246"/>
              </a:lnSpc>
            </a:pPr>
            <a:endParaRPr lang="en-US" sz="2318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MBP=Mucus Binding Protein yang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berfungsi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membentuk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lapisan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usus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sebagai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rumah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bakteri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Lactobacillus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yg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akan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membantu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proses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pencernaan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pada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ikan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ternak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sehingga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protein,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vitamin yang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terkandung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dalam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pakan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lebih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cepat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ubah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serap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menjadi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daging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energi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3246"/>
              </a:lnSpc>
            </a:pPr>
            <a:endParaRPr lang="en-US" sz="2318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46"/>
              </a:lnSpc>
            </a:pP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Manfaat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aplikasi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POL+MBP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pada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budidaya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lele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Farm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Oemah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Lele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sbb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;</a:t>
            </a: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1.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Lele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Sehat</a:t>
            </a:r>
            <a:endParaRPr lang="en-US" sz="2318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2. SR di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atas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90%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full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pelet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FCR di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bawah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atau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maximal 1</a:t>
            </a: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Tidak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bau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hemat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air.</a:t>
            </a: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4.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Daging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lebih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tebal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lebih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bergizi</a:t>
            </a:r>
            <a:endParaRPr lang="en-US" sz="2318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46"/>
              </a:lnSpc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5.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Bebas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ecoli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bebas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timbal</a:t>
            </a:r>
            <a:endParaRPr lang="en-US" sz="2318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246"/>
              </a:lnSpc>
              <a:spcBef>
                <a:spcPct val="0"/>
              </a:spcBef>
            </a:pP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6.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Tidak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bau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sehingga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budidaya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aman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lingkungan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penduduk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yg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padat</a:t>
            </a:r>
            <a:r>
              <a:rPr lang="en-US" sz="23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98" y="581617"/>
            <a:ext cx="5866407" cy="69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4"/>
              </a:lnSpc>
              <a:spcBef>
                <a:spcPct val="0"/>
              </a:spcBef>
            </a:pPr>
            <a:r>
              <a:rPr lang="en-US" sz="4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2. Probiotik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402" y="569912"/>
            <a:ext cx="8183175" cy="778060"/>
            <a:chOff x="0" y="0"/>
            <a:chExt cx="2155240" cy="204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5240" cy="204921"/>
            </a:xfrm>
            <a:custGeom>
              <a:avLst/>
              <a:gdLst/>
              <a:ahLst/>
              <a:cxnLst/>
              <a:rect l="l" t="t" r="r" b="b"/>
              <a:pathLst>
                <a:path w="2155240" h="204921">
                  <a:moveTo>
                    <a:pt x="37843" y="0"/>
                  </a:moveTo>
                  <a:lnTo>
                    <a:pt x="2117397" y="0"/>
                  </a:lnTo>
                  <a:cubicBezTo>
                    <a:pt x="2127433" y="0"/>
                    <a:pt x="2137059" y="3987"/>
                    <a:pt x="2144156" y="11084"/>
                  </a:cubicBezTo>
                  <a:cubicBezTo>
                    <a:pt x="2151253" y="18181"/>
                    <a:pt x="2155240" y="27806"/>
                    <a:pt x="2155240" y="37843"/>
                  </a:cubicBezTo>
                  <a:lnTo>
                    <a:pt x="2155240" y="167078"/>
                  </a:lnTo>
                  <a:cubicBezTo>
                    <a:pt x="2155240" y="187978"/>
                    <a:pt x="2138297" y="204921"/>
                    <a:pt x="2117397" y="204921"/>
                  </a:cubicBezTo>
                  <a:lnTo>
                    <a:pt x="37843" y="204921"/>
                  </a:lnTo>
                  <a:cubicBezTo>
                    <a:pt x="16943" y="204921"/>
                    <a:pt x="0" y="187978"/>
                    <a:pt x="0" y="167078"/>
                  </a:cubicBezTo>
                  <a:lnTo>
                    <a:pt x="0" y="37843"/>
                  </a:lnTo>
                  <a:cubicBezTo>
                    <a:pt x="0" y="16943"/>
                    <a:pt x="16943" y="0"/>
                    <a:pt x="37843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55240" cy="252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2937" y="0"/>
            <a:ext cx="9732200" cy="10284823"/>
            <a:chOff x="0" y="0"/>
            <a:chExt cx="10065815" cy="10637381"/>
          </a:xfrm>
        </p:grpSpPr>
        <p:sp>
          <p:nvSpPr>
            <p:cNvPr id="6" name="Freeform 6"/>
            <p:cNvSpPr/>
            <p:nvPr/>
          </p:nvSpPr>
          <p:spPr>
            <a:xfrm>
              <a:off x="-2794" y="-127"/>
              <a:ext cx="10068609" cy="10637508"/>
            </a:xfrm>
            <a:custGeom>
              <a:avLst/>
              <a:gdLst/>
              <a:ahLst/>
              <a:cxnLst/>
              <a:rect l="l" t="t" r="r" b="b"/>
              <a:pathLst>
                <a:path w="10068609" h="10637508">
                  <a:moveTo>
                    <a:pt x="10068609" y="10600868"/>
                  </a:moveTo>
                  <a:cubicBezTo>
                    <a:pt x="10068609" y="10635145"/>
                    <a:pt x="10056127" y="10637508"/>
                    <a:pt x="10023586" y="10637508"/>
                  </a:cubicBezTo>
                  <a:cubicBezTo>
                    <a:pt x="6683768" y="10636851"/>
                    <a:pt x="3344098" y="10636851"/>
                    <a:pt x="4280" y="10636851"/>
                  </a:cubicBezTo>
                  <a:cubicBezTo>
                    <a:pt x="0" y="10622538"/>
                    <a:pt x="6955" y="10609535"/>
                    <a:pt x="10372" y="10596272"/>
                  </a:cubicBezTo>
                  <a:cubicBezTo>
                    <a:pt x="157177" y="10015534"/>
                    <a:pt x="304131" y="9434929"/>
                    <a:pt x="451382" y="8854325"/>
                  </a:cubicBezTo>
                  <a:cubicBezTo>
                    <a:pt x="661337" y="8026557"/>
                    <a:pt x="871738" y="7198923"/>
                    <a:pt x="1081545" y="6371156"/>
                  </a:cubicBezTo>
                  <a:cubicBezTo>
                    <a:pt x="1340683" y="5348892"/>
                    <a:pt x="1599226" y="4326628"/>
                    <a:pt x="1858216" y="3304494"/>
                  </a:cubicBezTo>
                  <a:cubicBezTo>
                    <a:pt x="2121366" y="2266077"/>
                    <a:pt x="2384664" y="1227790"/>
                    <a:pt x="2648557" y="189503"/>
                  </a:cubicBezTo>
                  <a:cubicBezTo>
                    <a:pt x="2664604" y="126334"/>
                    <a:pt x="2674857" y="61720"/>
                    <a:pt x="2700860" y="652"/>
                  </a:cubicBezTo>
                  <a:cubicBezTo>
                    <a:pt x="5141868" y="652"/>
                    <a:pt x="7582876" y="652"/>
                    <a:pt x="10023884" y="0"/>
                  </a:cubicBezTo>
                  <a:cubicBezTo>
                    <a:pt x="10057020" y="0"/>
                    <a:pt x="10068311" y="3542"/>
                    <a:pt x="10068311" y="37030"/>
                  </a:cubicBezTo>
                  <a:cubicBezTo>
                    <a:pt x="10067420" y="3558353"/>
                    <a:pt x="10067420" y="7079676"/>
                    <a:pt x="10068609" y="10600868"/>
                  </a:cubicBezTo>
                  <a:close/>
                </a:path>
              </a:pathLst>
            </a:custGeom>
            <a:blipFill>
              <a:blip r:embed="rId2"/>
              <a:stretch>
                <a:fillRect l="-23020" r="-2302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5605883">
            <a:off x="7277329" y="2140078"/>
            <a:ext cx="11736118" cy="5555096"/>
          </a:xfrm>
          <a:custGeom>
            <a:avLst/>
            <a:gdLst/>
            <a:ahLst/>
            <a:cxnLst/>
            <a:rect l="l" t="t" r="r" b="b"/>
            <a:pathLst>
              <a:path w="11736118" h="5555096">
                <a:moveTo>
                  <a:pt x="0" y="0"/>
                </a:moveTo>
                <a:lnTo>
                  <a:pt x="11736119" y="0"/>
                </a:lnTo>
                <a:lnTo>
                  <a:pt x="11736119" y="5555096"/>
                </a:lnTo>
                <a:lnTo>
                  <a:pt x="0" y="5555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94893" y="7038861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5" y="0"/>
                </a:lnTo>
                <a:lnTo>
                  <a:pt x="4125035" y="3554404"/>
                </a:lnTo>
                <a:lnTo>
                  <a:pt x="0" y="3554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0531012" y="100692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70"/>
                </a:lnTo>
                <a:lnTo>
                  <a:pt x="0" y="1706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68867" y="1842118"/>
            <a:ext cx="10484070" cy="79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6"/>
              </a:lnSpc>
            </a:pPr>
            <a:r>
              <a:rPr lang="en-US" sz="29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Cara </a:t>
            </a:r>
            <a:r>
              <a:rPr lang="en-US" sz="29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Kerja</a:t>
            </a:r>
            <a:r>
              <a:rPr lang="en-US" sz="29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Ecorator</a:t>
            </a:r>
            <a:r>
              <a:rPr lang="en-US" sz="29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:</a:t>
            </a:r>
          </a:p>
          <a:p>
            <a:pPr algn="just">
              <a:lnSpc>
                <a:spcPts val="2826"/>
              </a:lnSpc>
            </a:pP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1.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Angin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bower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arahkan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masuk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melalui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flang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mengarah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body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dinding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bagian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dalam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mengarah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atas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melewati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komponen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ventury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yang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membuat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aliran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angin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mengalami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percepatan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speed.</a:t>
            </a:r>
          </a:p>
          <a:p>
            <a:pPr algn="just">
              <a:lnSpc>
                <a:spcPts val="2826"/>
              </a:lnSpc>
            </a:pP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Hembusan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anging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yang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mengalami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percepatan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speed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meningkatkan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DO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untuk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membantu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proses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kultur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bakteri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yg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terdapat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probiotik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POL (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Probiotik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Oemah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Lele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).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Selain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itu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menimbulkan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efek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fakum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menghisap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bahan-organik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sampah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dasar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kolam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masuk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sentral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ecorator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hembuskan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atas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permukaan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)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kolam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dst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.....</a:t>
            </a:r>
          </a:p>
          <a:p>
            <a:pPr algn="just">
              <a:lnSpc>
                <a:spcPts val="2826"/>
              </a:lnSpc>
            </a:pP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bahan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sampah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yang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terhisap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membentur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komponen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vemtury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sehingga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terpecah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menjadi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bagian-bagian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yang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lebih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kecil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sampai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berukuran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sangat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kecil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2826"/>
              </a:lnSpc>
            </a:pP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4.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Bahan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sampah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yg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sdh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menjadi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halus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lebih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cepat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mudah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urai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oleh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bakteri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yang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terkandung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probiotik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POL (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Probiotik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Oemah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Lele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).</a:t>
            </a:r>
          </a:p>
          <a:p>
            <a:pPr algn="just">
              <a:lnSpc>
                <a:spcPts val="2826"/>
              </a:lnSpc>
            </a:pP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5.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Akibat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penguraian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bahan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sampah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oleh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bakreri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positif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limbah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cair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menjadi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ramah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lingkungan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jika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bakteri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positif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mendominasi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cairan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limbah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pastilan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juga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tidak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ada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lagi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bakteri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ecoly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ataupun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logam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berat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2826"/>
              </a:lnSpc>
              <a:spcBef>
                <a:spcPct val="0"/>
              </a:spcBef>
            </a:pP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6.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Endapat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dari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hasil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urai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sampah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/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bahan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bisa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manfaatkan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u/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pupuk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atau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campuran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media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tanam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karena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mengandung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unsur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hara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mineral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untuk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kesuburan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18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tanah</a:t>
            </a:r>
            <a:r>
              <a:rPr lang="en-US" sz="2018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98" y="581617"/>
            <a:ext cx="7744580" cy="69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4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sz="42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ecorator</a:t>
            </a:r>
            <a:r>
              <a:rPr lang="en-US" sz="4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+ Super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6533" y="1608992"/>
            <a:ext cx="5519910" cy="7359879"/>
          </a:xfrm>
          <a:custGeom>
            <a:avLst/>
            <a:gdLst/>
            <a:ahLst/>
            <a:cxnLst/>
            <a:rect l="l" t="t" r="r" b="b"/>
            <a:pathLst>
              <a:path w="5519910" h="7359879">
                <a:moveTo>
                  <a:pt x="0" y="0"/>
                </a:moveTo>
                <a:lnTo>
                  <a:pt x="5519909" y="0"/>
                </a:lnTo>
                <a:lnTo>
                  <a:pt x="5519909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60482" y="1178677"/>
            <a:ext cx="11193686" cy="8220509"/>
          </a:xfrm>
          <a:custGeom>
            <a:avLst/>
            <a:gdLst/>
            <a:ahLst/>
            <a:cxnLst/>
            <a:rect l="l" t="t" r="r" b="b"/>
            <a:pathLst>
              <a:path w="11193686" h="8220509">
                <a:moveTo>
                  <a:pt x="0" y="0"/>
                </a:moveTo>
                <a:lnTo>
                  <a:pt x="11193685" y="0"/>
                </a:lnTo>
                <a:lnTo>
                  <a:pt x="11193685" y="8220509"/>
                </a:lnTo>
                <a:lnTo>
                  <a:pt x="0" y="8220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ownloads\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1836918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ownloads\posyantek\Warna Warni Paguyuban Lingkaran Logo_20250720_124300_0000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59" y="2019300"/>
            <a:ext cx="4764087" cy="47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5486400" y="7353300"/>
            <a:ext cx="7744580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4"/>
              </a:lnSpc>
              <a:spcBef>
                <a:spcPct val="0"/>
              </a:spcBef>
            </a:pPr>
            <a:r>
              <a:rPr lang="id-ID" sz="8000" b="1" dirty="0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TERIMAKASIH</a:t>
            </a:r>
            <a:endParaRPr lang="en-US" sz="8000" b="1" dirty="0">
              <a:solidFill>
                <a:srgbClr val="00B05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952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209800" y="1181100"/>
            <a:ext cx="134874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600" b="1" dirty="0" err="1" smtClean="0">
                <a:latin typeface="Poppins Bold"/>
                <a:ea typeface="Poppins Bold"/>
                <a:cs typeface="Poppins Bold"/>
                <a:sym typeface="Poppins Bold"/>
              </a:rPr>
              <a:t>Yel-Yel</a:t>
            </a:r>
            <a:r>
              <a:rPr lang="en-US" sz="3600" b="1" dirty="0" smtClean="0"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latin typeface="Poppins Bold"/>
                <a:ea typeface="Poppins Bold"/>
                <a:cs typeface="Poppins Bold"/>
                <a:sym typeface="Poppins Bold"/>
              </a:rPr>
              <a:t>Posyantek</a:t>
            </a:r>
            <a:r>
              <a:rPr lang="en-US" sz="3600" b="1" dirty="0"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latin typeface="Poppins Bold"/>
                <a:ea typeface="Poppins Bold"/>
                <a:cs typeface="Poppins Bold"/>
                <a:sym typeface="Poppins Bold"/>
              </a:rPr>
              <a:t>Rangga</a:t>
            </a:r>
            <a:r>
              <a:rPr lang="en-US" sz="3600" b="1" dirty="0"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 smtClean="0">
                <a:latin typeface="Poppins Bold"/>
                <a:ea typeface="Poppins Bold"/>
                <a:cs typeface="Poppins Bold"/>
                <a:sym typeface="Poppins Bold"/>
              </a:rPr>
              <a:t>Hijau</a:t>
            </a:r>
            <a:endParaRPr lang="id-ID" sz="3600" b="1" dirty="0" smtClean="0"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endParaRPr lang="id-ID" sz="3600" b="1" dirty="0" smtClean="0"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Ketua</a:t>
            </a:r>
            <a:r>
              <a:rPr lang="en-US" sz="3600" b="1" dirty="0" smtClean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/moderator </a:t>
            </a:r>
            <a:r>
              <a:rPr lang="en-US" sz="3600" b="1" dirty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;=&gt; </a:t>
            </a:r>
            <a:r>
              <a:rPr lang="en-US" sz="3600" b="1" dirty="0" err="1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Posyantek</a:t>
            </a:r>
            <a:r>
              <a:rPr lang="en-US" sz="3600" b="1" dirty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Rangga</a:t>
            </a:r>
            <a:r>
              <a:rPr lang="en-US" sz="3600" b="1" dirty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Hijau</a:t>
            </a:r>
            <a:r>
              <a:rPr lang="en-US" sz="3600" b="1" dirty="0" smtClean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....!!!!!</a:t>
            </a:r>
            <a:endParaRPr lang="id-ID" sz="3600" b="1" dirty="0" smtClean="0">
              <a:solidFill>
                <a:srgbClr val="00B0F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Peserta</a:t>
            </a:r>
            <a:r>
              <a:rPr lang="en-US" sz="3600" b="1" dirty="0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/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anggota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;=&gt;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Lihat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sekitar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Temukan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masalah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Berikan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solusi</a:t>
            </a:r>
            <a:r>
              <a:rPr lang="en-US" sz="3600" b="1" dirty="0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  <a:endParaRPr lang="id-ID" sz="3600" b="1" dirty="0" smtClean="0">
              <a:solidFill>
                <a:srgbClr val="00B05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Ketua</a:t>
            </a:r>
            <a:r>
              <a:rPr lang="en-US" sz="3600" b="1" dirty="0" smtClean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/ Moderator 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;=&gt; Action</a:t>
            </a:r>
            <a:r>
              <a:rPr lang="en-US" sz="3600" b="1" dirty="0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...!!!!!</a:t>
            </a:r>
            <a:endParaRPr lang="id-ID" sz="3600" b="1" dirty="0" smtClean="0">
              <a:solidFill>
                <a:srgbClr val="00B05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Peserta</a:t>
            </a:r>
            <a:r>
              <a:rPr lang="en-US" sz="3600" b="1" dirty="0" smtClean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/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anggota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;=&gt; Amati,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Tiru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ModifikasiSemua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id-ID" sz="3600" b="1" dirty="0" smtClean="0">
              <a:solidFill>
                <a:srgbClr val="00B05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endParaRPr lang="id-ID" sz="3600" b="1" dirty="0">
              <a:solidFill>
                <a:srgbClr val="00B05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ketua</a:t>
            </a:r>
            <a:r>
              <a:rPr lang="en-US" sz="3600" b="1" dirty="0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 / moderator + </a:t>
            </a:r>
            <a:r>
              <a:rPr lang="en-US" sz="3600" b="1" dirty="0" err="1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peserta</a:t>
            </a:r>
            <a:r>
              <a:rPr lang="en-US" sz="3600" b="1" dirty="0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 / </a:t>
            </a:r>
            <a:r>
              <a:rPr lang="en-US" sz="3600" b="1" dirty="0" err="1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anggota</a:t>
            </a:r>
            <a:r>
              <a:rPr lang="en-US" sz="3600" b="1" dirty="0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) 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;=&gt; No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exuese</a:t>
            </a:r>
            <a:r>
              <a:rPr lang="en-US" sz="3600" b="1" dirty="0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=&gt; No </a:t>
            </a:r>
            <a:r>
              <a:rPr lang="en-US" sz="3600" b="1" dirty="0" err="1">
                <a:solidFill>
                  <a:srgbClr val="00B050"/>
                </a:solidFill>
                <a:latin typeface="Poppins Bold"/>
                <a:ea typeface="Poppins Bold"/>
                <a:cs typeface="Poppins Bold"/>
                <a:sym typeface="Poppins Bold"/>
              </a:rPr>
              <a:t>retorika</a:t>
            </a:r>
            <a:endParaRPr lang="en-US" sz="3600" b="1" dirty="0">
              <a:solidFill>
                <a:srgbClr val="00B05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5146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641" y="269415"/>
            <a:ext cx="16230600" cy="4717114"/>
            <a:chOff x="0" y="0"/>
            <a:chExt cx="2514545" cy="7308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4545" cy="730804"/>
            </a:xfrm>
            <a:custGeom>
              <a:avLst/>
              <a:gdLst/>
              <a:ahLst/>
              <a:cxnLst/>
              <a:rect l="l" t="t" r="r" b="b"/>
              <a:pathLst>
                <a:path w="2514545" h="730804">
                  <a:moveTo>
                    <a:pt x="19080" y="0"/>
                  </a:moveTo>
                  <a:lnTo>
                    <a:pt x="2495465" y="0"/>
                  </a:lnTo>
                  <a:cubicBezTo>
                    <a:pt x="2500525" y="0"/>
                    <a:pt x="2505378" y="2010"/>
                    <a:pt x="2508956" y="5588"/>
                  </a:cubicBezTo>
                  <a:cubicBezTo>
                    <a:pt x="2512534" y="9167"/>
                    <a:pt x="2514545" y="14020"/>
                    <a:pt x="2514545" y="19080"/>
                  </a:cubicBezTo>
                  <a:lnTo>
                    <a:pt x="2514545" y="711725"/>
                  </a:lnTo>
                  <a:cubicBezTo>
                    <a:pt x="2514545" y="722262"/>
                    <a:pt x="2506002" y="730804"/>
                    <a:pt x="2495465" y="730804"/>
                  </a:cubicBezTo>
                  <a:lnTo>
                    <a:pt x="19080" y="730804"/>
                  </a:lnTo>
                  <a:cubicBezTo>
                    <a:pt x="8542" y="730804"/>
                    <a:pt x="0" y="722262"/>
                    <a:pt x="0" y="711725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blipFill>
              <a:blip r:embed="rId2"/>
              <a:stretch>
                <a:fillRect t="-46654" b="-4665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18288000" cy="3005813"/>
          </a:xfrm>
          <a:custGeom>
            <a:avLst/>
            <a:gdLst/>
            <a:ahLst/>
            <a:cxnLst/>
            <a:rect l="l" t="t" r="r" b="b"/>
            <a:pathLst>
              <a:path w="18288000" h="3005813">
                <a:moveTo>
                  <a:pt x="0" y="0"/>
                </a:moveTo>
                <a:lnTo>
                  <a:pt x="18288000" y="0"/>
                </a:lnTo>
                <a:lnTo>
                  <a:pt x="18288000" y="3005813"/>
                </a:lnTo>
                <a:lnTo>
                  <a:pt x="0" y="3005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2557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62966" y="6730418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4125034" y="0"/>
                </a:moveTo>
                <a:lnTo>
                  <a:pt x="0" y="0"/>
                </a:lnTo>
                <a:lnTo>
                  <a:pt x="0" y="3554405"/>
                </a:lnTo>
                <a:lnTo>
                  <a:pt x="4125034" y="3554405"/>
                </a:lnTo>
                <a:lnTo>
                  <a:pt x="41250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458790" y="8799510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02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38596" y="6013706"/>
            <a:ext cx="15010808" cy="228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8099" b="1">
                <a:solidFill>
                  <a:srgbClr val="19B506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LATAR BELAKANG PENDIRIAN</a:t>
            </a:r>
          </a:p>
          <a:p>
            <a:pPr algn="ctr">
              <a:lnSpc>
                <a:spcPts val="8909"/>
              </a:lnSpc>
            </a:pPr>
            <a:r>
              <a:rPr lang="en-US" sz="8099" b="1">
                <a:solidFill>
                  <a:srgbClr val="19B506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POSYANTEK RANGGA HIJAU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5698" y="6996429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5" y="0"/>
                </a:lnTo>
                <a:lnTo>
                  <a:pt x="4125035" y="3554405"/>
                </a:lnTo>
                <a:lnTo>
                  <a:pt x="0" y="355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116889" y="2882857"/>
            <a:ext cx="10284823" cy="4519109"/>
          </a:xfrm>
          <a:custGeom>
            <a:avLst/>
            <a:gdLst/>
            <a:ahLst/>
            <a:cxnLst/>
            <a:rect l="l" t="t" r="r" b="b"/>
            <a:pathLst>
              <a:path w="10284823" h="4519109">
                <a:moveTo>
                  <a:pt x="0" y="0"/>
                </a:moveTo>
                <a:lnTo>
                  <a:pt x="10284822" y="0"/>
                </a:lnTo>
                <a:lnTo>
                  <a:pt x="10284822" y="4519109"/>
                </a:lnTo>
                <a:lnTo>
                  <a:pt x="0" y="451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6176" b="-41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16524" y="2120172"/>
            <a:ext cx="157150" cy="1788313"/>
            <a:chOff x="0" y="0"/>
            <a:chExt cx="41389" cy="47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389" cy="470996"/>
            </a:xfrm>
            <a:custGeom>
              <a:avLst/>
              <a:gdLst/>
              <a:ahLst/>
              <a:cxnLst/>
              <a:rect l="l" t="t" r="r" b="b"/>
              <a:pathLst>
                <a:path w="41389" h="470996">
                  <a:moveTo>
                    <a:pt x="0" y="0"/>
                  </a:moveTo>
                  <a:lnTo>
                    <a:pt x="41389" y="0"/>
                  </a:lnTo>
                  <a:lnTo>
                    <a:pt x="41389" y="470996"/>
                  </a:lnTo>
                  <a:lnTo>
                    <a:pt x="0" y="470996"/>
                  </a:ln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1389" cy="528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16524" y="4534322"/>
            <a:ext cx="157150" cy="1788313"/>
            <a:chOff x="0" y="0"/>
            <a:chExt cx="41389" cy="4709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89" cy="470996"/>
            </a:xfrm>
            <a:custGeom>
              <a:avLst/>
              <a:gdLst/>
              <a:ahLst/>
              <a:cxnLst/>
              <a:rect l="l" t="t" r="r" b="b"/>
              <a:pathLst>
                <a:path w="41389" h="470996">
                  <a:moveTo>
                    <a:pt x="0" y="0"/>
                  </a:moveTo>
                  <a:lnTo>
                    <a:pt x="41389" y="0"/>
                  </a:lnTo>
                  <a:lnTo>
                    <a:pt x="41389" y="470996"/>
                  </a:lnTo>
                  <a:lnTo>
                    <a:pt x="0" y="470996"/>
                  </a:ln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1389" cy="528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-13997" y="-218579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2202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03718" y="2542540"/>
            <a:ext cx="10997932" cy="105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Memaksimalkan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Sumber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Daya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Alam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Potensi-Potensi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serta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aset-aset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yang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dimiliki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oleh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kelurahan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6524" y="1076325"/>
            <a:ext cx="10870668" cy="75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0"/>
              </a:lnSpc>
            </a:pPr>
            <a:r>
              <a:rPr lang="en-US" sz="5300" b="1">
                <a:solidFill>
                  <a:srgbClr val="19B506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LATAR BELAKANG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216524" y="6915446"/>
            <a:ext cx="152400" cy="1788313"/>
            <a:chOff x="0" y="0"/>
            <a:chExt cx="40138" cy="4709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138" cy="470996"/>
            </a:xfrm>
            <a:custGeom>
              <a:avLst/>
              <a:gdLst/>
              <a:ahLst/>
              <a:cxnLst/>
              <a:rect l="l" t="t" r="r" b="b"/>
              <a:pathLst>
                <a:path w="40138" h="470996">
                  <a:moveTo>
                    <a:pt x="0" y="0"/>
                  </a:moveTo>
                  <a:lnTo>
                    <a:pt x="40138" y="0"/>
                  </a:lnTo>
                  <a:lnTo>
                    <a:pt x="40138" y="470996"/>
                  </a:lnTo>
                  <a:lnTo>
                    <a:pt x="0" y="470996"/>
                  </a:ln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0138" cy="528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03718" y="5181600"/>
            <a:ext cx="1099793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Melestarikan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budaya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dan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menjaga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ekositim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alam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semesta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27692" y="7299698"/>
            <a:ext cx="10997932" cy="105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Menciptakan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kemandirian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ekonomi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dan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pangan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dengan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memproduksi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pangan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sehat</a:t>
            </a:r>
            <a:r>
              <a:rPr lang="en-US" sz="3800" b="1" dirty="0">
                <a:solidFill>
                  <a:srgbClr val="000000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>
            <a:off x="0" y="0"/>
            <a:ext cx="18288000" cy="3005813"/>
          </a:xfrm>
          <a:custGeom>
            <a:avLst/>
            <a:gdLst/>
            <a:ahLst/>
            <a:cxnLst/>
            <a:rect l="l" t="t" r="r" b="b"/>
            <a:pathLst>
              <a:path w="18288000" h="3005813">
                <a:moveTo>
                  <a:pt x="0" y="0"/>
                </a:moveTo>
                <a:lnTo>
                  <a:pt x="18288000" y="0"/>
                </a:lnTo>
                <a:lnTo>
                  <a:pt x="18288000" y="3005813"/>
                </a:lnTo>
                <a:lnTo>
                  <a:pt x="0" y="3005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557"/>
            </a:stretch>
          </a:blipFill>
        </p:spPr>
      </p:sp>
      <p:sp>
        <p:nvSpPr>
          <p:cNvPr id="42" name="Freeform 3"/>
          <p:cNvSpPr/>
          <p:nvPr/>
        </p:nvSpPr>
        <p:spPr>
          <a:xfrm flipH="1">
            <a:off x="14162966" y="6730418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4125034" y="0"/>
                </a:moveTo>
                <a:lnTo>
                  <a:pt x="0" y="0"/>
                </a:lnTo>
                <a:lnTo>
                  <a:pt x="0" y="3554405"/>
                </a:lnTo>
                <a:lnTo>
                  <a:pt x="4125034" y="3554405"/>
                </a:lnTo>
                <a:lnTo>
                  <a:pt x="41250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"/>
          <p:cNvSpPr/>
          <p:nvPr/>
        </p:nvSpPr>
        <p:spPr>
          <a:xfrm rot="16200000">
            <a:off x="458790" y="8799510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2028"/>
            </a:stretch>
          </a:blipFill>
        </p:spPr>
      </p:sp>
      <p:sp>
        <p:nvSpPr>
          <p:cNvPr id="44" name="TextBox 5"/>
          <p:cNvSpPr txBox="1"/>
          <p:nvPr/>
        </p:nvSpPr>
        <p:spPr>
          <a:xfrm>
            <a:off x="1706070" y="1845670"/>
            <a:ext cx="15010808" cy="116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9"/>
              </a:lnSpc>
            </a:pPr>
            <a:r>
              <a:rPr lang="en-US" sz="8099" b="1" dirty="0">
                <a:solidFill>
                  <a:srgbClr val="000000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LEGALITAS KELEMBAGAAN</a:t>
            </a:r>
          </a:p>
        </p:txBody>
      </p:sp>
      <p:sp>
        <p:nvSpPr>
          <p:cNvPr id="45" name="TextBox 6"/>
          <p:cNvSpPr txBox="1"/>
          <p:nvPr/>
        </p:nvSpPr>
        <p:spPr>
          <a:xfrm>
            <a:off x="1214675" y="3467100"/>
            <a:ext cx="15010808" cy="210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35" lvl="1" indent="-410218" algn="just">
              <a:lnSpc>
                <a:spcPts val="4180"/>
              </a:lnSpc>
              <a:buAutoNum type="arabicPeriod"/>
            </a:pPr>
            <a:r>
              <a:rPr lang="en-US" sz="3800" dirty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PERATURAN MENTERI DESA, PEMBANGUNAN DAERAH TERTINGGAL, DAN TRANSMIGRASI REPUBLIK INDONESIA NOMOR 23 TAHUN 2017 TENTANG PENGEMBANGAN DAN PENERAPAN TEKNOLOGI TEPAT GUNA DALAM PENGELOLAAN SUMBER DAYA ALAM DESA </a:t>
            </a:r>
          </a:p>
        </p:txBody>
      </p:sp>
      <p:sp>
        <p:nvSpPr>
          <p:cNvPr id="46" name="TextBox 7"/>
          <p:cNvSpPr txBox="1"/>
          <p:nvPr/>
        </p:nvSpPr>
        <p:spPr>
          <a:xfrm>
            <a:off x="1638596" y="6366802"/>
            <a:ext cx="15010808" cy="105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0"/>
              </a:lnSpc>
            </a:pPr>
            <a:r>
              <a:rPr lang="en-US" sz="3800" dirty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2. KEPUTUSAN LURAH JATIRANGGA, KOTA BEKASI  </a:t>
            </a:r>
          </a:p>
          <a:p>
            <a:pPr algn="just">
              <a:lnSpc>
                <a:spcPts val="4180"/>
              </a:lnSpc>
            </a:pPr>
            <a:r>
              <a:rPr lang="en-US" sz="3800" dirty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    NO: 000.5.3.1/13/</a:t>
            </a:r>
            <a:r>
              <a:rPr lang="en-US" sz="3800" dirty="0" err="1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Kl.Jra</a:t>
            </a:r>
            <a:r>
              <a:rPr lang="en-US" sz="3800" dirty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/VIII/2025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1638596" y="7806939"/>
            <a:ext cx="1501080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0"/>
              </a:lnSpc>
            </a:pPr>
            <a:r>
              <a:rPr lang="en-US" sz="3800" dirty="0" smtClean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3.ANGGARAN </a:t>
            </a:r>
            <a:r>
              <a:rPr lang="en-US" sz="3800" dirty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DASAR &amp; ANGGARAN RUMAH TANGGA </a:t>
            </a:r>
            <a:r>
              <a:rPr lang="id-ID" sz="3800" dirty="0" smtClean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    </a:t>
            </a:r>
            <a:r>
              <a:rPr lang="en-US" sz="3800" dirty="0" smtClean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POSYANTEK </a:t>
            </a:r>
            <a:r>
              <a:rPr lang="en-US" sz="3800" dirty="0">
                <a:solidFill>
                  <a:srgbClr val="0B6800"/>
                </a:solidFill>
                <a:latin typeface="Decalotype"/>
                <a:ea typeface="Decalotype"/>
                <a:cs typeface="Decalotype"/>
                <a:sym typeface="Decalotype"/>
              </a:rPr>
              <a:t>RANGGA HIJAU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18784" y="6703373"/>
            <a:ext cx="0" cy="21136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>
            <a:off x="14162966" y="6730418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4125034" y="0"/>
                </a:moveTo>
                <a:lnTo>
                  <a:pt x="0" y="0"/>
                </a:lnTo>
                <a:lnTo>
                  <a:pt x="0" y="3554405"/>
                </a:lnTo>
                <a:lnTo>
                  <a:pt x="4125034" y="3554405"/>
                </a:lnTo>
                <a:lnTo>
                  <a:pt x="41250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-553517" y="28312"/>
            <a:ext cx="18841517" cy="2559306"/>
          </a:xfrm>
          <a:custGeom>
            <a:avLst/>
            <a:gdLst/>
            <a:ahLst/>
            <a:cxnLst/>
            <a:rect l="l" t="t" r="r" b="b"/>
            <a:pathLst>
              <a:path w="18841517" h="2559306">
                <a:moveTo>
                  <a:pt x="18841517" y="0"/>
                </a:moveTo>
                <a:lnTo>
                  <a:pt x="0" y="0"/>
                </a:lnTo>
                <a:lnTo>
                  <a:pt x="0" y="2559306"/>
                </a:lnTo>
                <a:lnTo>
                  <a:pt x="18841517" y="2559306"/>
                </a:lnTo>
                <a:lnTo>
                  <a:pt x="188415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59078" y="9037543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70"/>
                </a:lnTo>
                <a:lnTo>
                  <a:pt x="0" y="1706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202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0"/>
            <a:ext cx="3183099" cy="3183099"/>
          </a:xfrm>
          <a:custGeom>
            <a:avLst/>
            <a:gdLst/>
            <a:ahLst/>
            <a:cxnLst/>
            <a:rect l="l" t="t" r="r" b="b"/>
            <a:pathLst>
              <a:path w="3183099" h="3183099">
                <a:moveTo>
                  <a:pt x="0" y="0"/>
                </a:moveTo>
                <a:lnTo>
                  <a:pt x="3183099" y="0"/>
                </a:lnTo>
                <a:lnTo>
                  <a:pt x="3183099" y="3183099"/>
                </a:lnTo>
                <a:lnTo>
                  <a:pt x="0" y="31830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39037" y="350662"/>
            <a:ext cx="10350453" cy="678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2"/>
              </a:lnSpc>
            </a:pPr>
            <a:r>
              <a:rPr lang="en-US" sz="4638" b="1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SUSUNAN PENGURUS 2025-2008</a:t>
            </a:r>
          </a:p>
        </p:txBody>
      </p:sp>
      <p:sp>
        <p:nvSpPr>
          <p:cNvPr id="8" name="AutoShape 8"/>
          <p:cNvSpPr/>
          <p:nvPr/>
        </p:nvSpPr>
        <p:spPr>
          <a:xfrm>
            <a:off x="9109888" y="1806871"/>
            <a:ext cx="0" cy="670163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5771572" y="4464374"/>
            <a:ext cx="6344748" cy="628044"/>
            <a:chOff x="0" y="0"/>
            <a:chExt cx="1671045" cy="165411"/>
          </a:xfrm>
        </p:grpSpPr>
        <p:sp>
          <p:nvSpPr>
            <p:cNvPr id="12" name="Freeform 11"/>
            <p:cNvSpPr/>
            <p:nvPr/>
          </p:nvSpPr>
          <p:spPr>
            <a:xfrm>
              <a:off x="0" y="0"/>
              <a:ext cx="1671045" cy="165411"/>
            </a:xfrm>
            <a:custGeom>
              <a:avLst/>
              <a:gdLst/>
              <a:ahLst/>
              <a:cxnLst/>
              <a:rect l="l" t="t" r="r" b="b"/>
              <a:pathLst>
                <a:path w="1671045" h="165411">
                  <a:moveTo>
                    <a:pt x="48808" y="0"/>
                  </a:moveTo>
                  <a:lnTo>
                    <a:pt x="1622237" y="0"/>
                  </a:lnTo>
                  <a:cubicBezTo>
                    <a:pt x="1649193" y="0"/>
                    <a:pt x="1671045" y="21852"/>
                    <a:pt x="1671045" y="48808"/>
                  </a:cubicBezTo>
                  <a:lnTo>
                    <a:pt x="1671045" y="116602"/>
                  </a:lnTo>
                  <a:cubicBezTo>
                    <a:pt x="1671045" y="129547"/>
                    <a:pt x="1665903" y="141962"/>
                    <a:pt x="1656749" y="151115"/>
                  </a:cubicBezTo>
                  <a:cubicBezTo>
                    <a:pt x="1647596" y="160268"/>
                    <a:pt x="1635181" y="165411"/>
                    <a:pt x="1622237" y="165411"/>
                  </a:cubicBezTo>
                  <a:lnTo>
                    <a:pt x="48808" y="165411"/>
                  </a:lnTo>
                  <a:cubicBezTo>
                    <a:pt x="35864" y="165411"/>
                    <a:pt x="23449" y="160268"/>
                    <a:pt x="14296" y="151115"/>
                  </a:cubicBezTo>
                  <a:cubicBezTo>
                    <a:pt x="5142" y="141962"/>
                    <a:pt x="0" y="129547"/>
                    <a:pt x="0" y="116602"/>
                  </a:cubicBezTo>
                  <a:lnTo>
                    <a:pt x="0" y="48808"/>
                  </a:lnTo>
                  <a:cubicBezTo>
                    <a:pt x="0" y="35864"/>
                    <a:pt x="5142" y="23449"/>
                    <a:pt x="14296" y="14296"/>
                  </a:cubicBezTo>
                  <a:cubicBezTo>
                    <a:pt x="23449" y="5142"/>
                    <a:pt x="35864" y="0"/>
                    <a:pt x="48808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2"/>
            <p:cNvSpPr txBox="1"/>
            <p:nvPr/>
          </p:nvSpPr>
          <p:spPr>
            <a:xfrm>
              <a:off x="0" y="-47625"/>
              <a:ext cx="1671045" cy="21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3"/>
          <p:cNvSpPr txBox="1"/>
          <p:nvPr/>
        </p:nvSpPr>
        <p:spPr>
          <a:xfrm>
            <a:off x="6492224" y="4492949"/>
            <a:ext cx="10997931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Ketua</a:t>
            </a:r>
            <a:r>
              <a:rPr lang="en-US" sz="32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: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Medi</a:t>
            </a:r>
            <a:r>
              <a:rPr lang="en-US" sz="3200" b="1" dirty="0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Wibowo</a:t>
            </a:r>
            <a:r>
              <a:rPr lang="en-US" sz="3200" b="1" dirty="0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,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S.Th</a:t>
            </a:r>
            <a:endParaRPr lang="en-US" sz="3200" b="1" dirty="0">
              <a:solidFill>
                <a:srgbClr val="FFEE59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271207" y="6023343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2195333" y="5690271"/>
            <a:ext cx="6344748" cy="628044"/>
            <a:chOff x="0" y="0"/>
            <a:chExt cx="1671045" cy="165411"/>
          </a:xfrm>
        </p:grpSpPr>
        <p:sp>
          <p:nvSpPr>
            <p:cNvPr id="18" name="Freeform 17"/>
            <p:cNvSpPr/>
            <p:nvPr/>
          </p:nvSpPr>
          <p:spPr>
            <a:xfrm>
              <a:off x="0" y="0"/>
              <a:ext cx="1671045" cy="165411"/>
            </a:xfrm>
            <a:custGeom>
              <a:avLst/>
              <a:gdLst/>
              <a:ahLst/>
              <a:cxnLst/>
              <a:rect l="l" t="t" r="r" b="b"/>
              <a:pathLst>
                <a:path w="1671045" h="165411">
                  <a:moveTo>
                    <a:pt x="48808" y="0"/>
                  </a:moveTo>
                  <a:lnTo>
                    <a:pt x="1622237" y="0"/>
                  </a:lnTo>
                  <a:cubicBezTo>
                    <a:pt x="1649193" y="0"/>
                    <a:pt x="1671045" y="21852"/>
                    <a:pt x="1671045" y="48808"/>
                  </a:cubicBezTo>
                  <a:lnTo>
                    <a:pt x="1671045" y="116602"/>
                  </a:lnTo>
                  <a:cubicBezTo>
                    <a:pt x="1671045" y="129547"/>
                    <a:pt x="1665903" y="141962"/>
                    <a:pt x="1656749" y="151115"/>
                  </a:cubicBezTo>
                  <a:cubicBezTo>
                    <a:pt x="1647596" y="160268"/>
                    <a:pt x="1635181" y="165411"/>
                    <a:pt x="1622237" y="165411"/>
                  </a:cubicBezTo>
                  <a:lnTo>
                    <a:pt x="48808" y="165411"/>
                  </a:lnTo>
                  <a:cubicBezTo>
                    <a:pt x="35864" y="165411"/>
                    <a:pt x="23449" y="160268"/>
                    <a:pt x="14296" y="151115"/>
                  </a:cubicBezTo>
                  <a:cubicBezTo>
                    <a:pt x="5142" y="141962"/>
                    <a:pt x="0" y="129547"/>
                    <a:pt x="0" y="116602"/>
                  </a:cubicBezTo>
                  <a:lnTo>
                    <a:pt x="0" y="48808"/>
                  </a:lnTo>
                  <a:cubicBezTo>
                    <a:pt x="0" y="35864"/>
                    <a:pt x="5142" y="23449"/>
                    <a:pt x="14296" y="14296"/>
                  </a:cubicBezTo>
                  <a:cubicBezTo>
                    <a:pt x="23449" y="5142"/>
                    <a:pt x="35864" y="0"/>
                    <a:pt x="48808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8"/>
            <p:cNvSpPr txBox="1"/>
            <p:nvPr/>
          </p:nvSpPr>
          <p:spPr>
            <a:xfrm>
              <a:off x="0" y="-47625"/>
              <a:ext cx="1671045" cy="21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2915985" y="5718846"/>
            <a:ext cx="10997931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Sekretaris</a:t>
            </a:r>
            <a:r>
              <a:rPr lang="en-US" sz="32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: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Asmat</a:t>
            </a:r>
            <a:r>
              <a:rPr lang="en-US" sz="3200" b="1" dirty="0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Purwadi</a:t>
            </a:r>
            <a:endParaRPr lang="en-US" sz="3200" b="1" dirty="0">
              <a:solidFill>
                <a:srgbClr val="FFEE59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844645" y="5690271"/>
            <a:ext cx="6344749" cy="628044"/>
            <a:chOff x="0" y="0"/>
            <a:chExt cx="1671045" cy="165411"/>
          </a:xfrm>
        </p:grpSpPr>
        <p:sp>
          <p:nvSpPr>
            <p:cNvPr id="23" name="Freeform 22"/>
            <p:cNvSpPr/>
            <p:nvPr/>
          </p:nvSpPr>
          <p:spPr>
            <a:xfrm>
              <a:off x="0" y="0"/>
              <a:ext cx="1671045" cy="165411"/>
            </a:xfrm>
            <a:custGeom>
              <a:avLst/>
              <a:gdLst/>
              <a:ahLst/>
              <a:cxnLst/>
              <a:rect l="l" t="t" r="r" b="b"/>
              <a:pathLst>
                <a:path w="1671045" h="165411">
                  <a:moveTo>
                    <a:pt x="48808" y="0"/>
                  </a:moveTo>
                  <a:lnTo>
                    <a:pt x="1622237" y="0"/>
                  </a:lnTo>
                  <a:cubicBezTo>
                    <a:pt x="1649193" y="0"/>
                    <a:pt x="1671045" y="21852"/>
                    <a:pt x="1671045" y="48808"/>
                  </a:cubicBezTo>
                  <a:lnTo>
                    <a:pt x="1671045" y="116602"/>
                  </a:lnTo>
                  <a:cubicBezTo>
                    <a:pt x="1671045" y="129547"/>
                    <a:pt x="1665903" y="141962"/>
                    <a:pt x="1656749" y="151115"/>
                  </a:cubicBezTo>
                  <a:cubicBezTo>
                    <a:pt x="1647596" y="160268"/>
                    <a:pt x="1635181" y="165411"/>
                    <a:pt x="1622237" y="165411"/>
                  </a:cubicBezTo>
                  <a:lnTo>
                    <a:pt x="48808" y="165411"/>
                  </a:lnTo>
                  <a:cubicBezTo>
                    <a:pt x="35864" y="165411"/>
                    <a:pt x="23449" y="160268"/>
                    <a:pt x="14296" y="151115"/>
                  </a:cubicBezTo>
                  <a:cubicBezTo>
                    <a:pt x="5142" y="141962"/>
                    <a:pt x="0" y="129547"/>
                    <a:pt x="0" y="116602"/>
                  </a:cubicBezTo>
                  <a:lnTo>
                    <a:pt x="0" y="48808"/>
                  </a:lnTo>
                  <a:cubicBezTo>
                    <a:pt x="0" y="35864"/>
                    <a:pt x="5142" y="23449"/>
                    <a:pt x="14296" y="14296"/>
                  </a:cubicBezTo>
                  <a:cubicBezTo>
                    <a:pt x="23449" y="5142"/>
                    <a:pt x="35864" y="0"/>
                    <a:pt x="48808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24" name="TextBox 23"/>
            <p:cNvSpPr txBox="1"/>
            <p:nvPr/>
          </p:nvSpPr>
          <p:spPr>
            <a:xfrm>
              <a:off x="0" y="-47625"/>
              <a:ext cx="1671045" cy="21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2" name="TextBox 24"/>
          <p:cNvSpPr txBox="1"/>
          <p:nvPr/>
        </p:nvSpPr>
        <p:spPr>
          <a:xfrm>
            <a:off x="10226709" y="5718846"/>
            <a:ext cx="10997932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Bendahara</a:t>
            </a:r>
            <a:r>
              <a:rPr lang="en-US" sz="32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: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Asman</a:t>
            </a:r>
            <a:r>
              <a:rPr lang="en-US" sz="3200" b="1" dirty="0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AB, </a:t>
            </a:r>
            <a:r>
              <a:rPr lang="en-US" sz="3200" b="1" dirty="0" err="1">
                <a:solidFill>
                  <a:srgbClr val="FFEE59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S.Pd</a:t>
            </a:r>
            <a:endParaRPr lang="en-US" sz="3200" b="1" dirty="0">
              <a:solidFill>
                <a:srgbClr val="FFEE59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3429821" y="6703373"/>
            <a:ext cx="0" cy="21136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1722752" y="7520797"/>
            <a:ext cx="4048820" cy="1975536"/>
            <a:chOff x="0" y="0"/>
            <a:chExt cx="1066356" cy="52030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66356" cy="520306"/>
            </a:xfrm>
            <a:custGeom>
              <a:avLst/>
              <a:gdLst/>
              <a:ahLst/>
              <a:cxnLst/>
              <a:rect l="l" t="t" r="r" b="b"/>
              <a:pathLst>
                <a:path w="1066356" h="520306">
                  <a:moveTo>
                    <a:pt x="76486" y="0"/>
                  </a:moveTo>
                  <a:lnTo>
                    <a:pt x="989870" y="0"/>
                  </a:lnTo>
                  <a:cubicBezTo>
                    <a:pt x="1010155" y="0"/>
                    <a:pt x="1029610" y="8058"/>
                    <a:pt x="1043954" y="22402"/>
                  </a:cubicBezTo>
                  <a:cubicBezTo>
                    <a:pt x="1058297" y="36746"/>
                    <a:pt x="1066356" y="56200"/>
                    <a:pt x="1066356" y="76486"/>
                  </a:cubicBezTo>
                  <a:lnTo>
                    <a:pt x="1066356" y="443820"/>
                  </a:lnTo>
                  <a:cubicBezTo>
                    <a:pt x="1066356" y="464105"/>
                    <a:pt x="1058297" y="483560"/>
                    <a:pt x="1043954" y="497904"/>
                  </a:cubicBezTo>
                  <a:cubicBezTo>
                    <a:pt x="1029610" y="512248"/>
                    <a:pt x="1010155" y="520306"/>
                    <a:pt x="989870" y="520306"/>
                  </a:cubicBezTo>
                  <a:lnTo>
                    <a:pt x="76486" y="520306"/>
                  </a:lnTo>
                  <a:cubicBezTo>
                    <a:pt x="56200" y="520306"/>
                    <a:pt x="36746" y="512248"/>
                    <a:pt x="22402" y="497904"/>
                  </a:cubicBezTo>
                  <a:cubicBezTo>
                    <a:pt x="8058" y="483560"/>
                    <a:pt x="0" y="464105"/>
                    <a:pt x="0" y="443820"/>
                  </a:cubicBezTo>
                  <a:lnTo>
                    <a:pt x="0" y="76486"/>
                  </a:lnTo>
                  <a:cubicBezTo>
                    <a:pt x="0" y="56200"/>
                    <a:pt x="8058" y="36746"/>
                    <a:pt x="22402" y="22402"/>
                  </a:cubicBezTo>
                  <a:cubicBezTo>
                    <a:pt x="36746" y="8058"/>
                    <a:pt x="56200" y="0"/>
                    <a:pt x="76486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066356" cy="567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-1781252" y="7735778"/>
            <a:ext cx="10997932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KEMITRAAN</a:t>
            </a:r>
          </a:p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Iman</a:t>
            </a:r>
            <a:r>
              <a:rPr lang="en-US" sz="3200" b="1" u="none" strike="noStrike" dirty="0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Ambung</a:t>
            </a:r>
            <a:endParaRPr lang="en-US" sz="3200" b="1" u="none" strike="noStrike" dirty="0">
              <a:solidFill>
                <a:srgbClr val="FFEE59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Apriadi</a:t>
            </a:r>
            <a:endParaRPr lang="en-US" sz="3200" b="1" u="none" strike="noStrike" dirty="0">
              <a:solidFill>
                <a:srgbClr val="FFEE59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7009914" y="7519852"/>
            <a:ext cx="4327067" cy="1975536"/>
            <a:chOff x="0" y="0"/>
            <a:chExt cx="1139639" cy="52030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39639" cy="520306"/>
            </a:xfrm>
            <a:custGeom>
              <a:avLst/>
              <a:gdLst/>
              <a:ahLst/>
              <a:cxnLst/>
              <a:rect l="l" t="t" r="r" b="b"/>
              <a:pathLst>
                <a:path w="1139639" h="520306">
                  <a:moveTo>
                    <a:pt x="71567" y="0"/>
                  </a:moveTo>
                  <a:lnTo>
                    <a:pt x="1068072" y="0"/>
                  </a:lnTo>
                  <a:cubicBezTo>
                    <a:pt x="1087053" y="0"/>
                    <a:pt x="1105256" y="7540"/>
                    <a:pt x="1118678" y="20962"/>
                  </a:cubicBezTo>
                  <a:cubicBezTo>
                    <a:pt x="1132099" y="34383"/>
                    <a:pt x="1139639" y="52587"/>
                    <a:pt x="1139639" y="71567"/>
                  </a:cubicBezTo>
                  <a:lnTo>
                    <a:pt x="1139639" y="448739"/>
                  </a:lnTo>
                  <a:cubicBezTo>
                    <a:pt x="1139639" y="467719"/>
                    <a:pt x="1132099" y="485923"/>
                    <a:pt x="1118678" y="499344"/>
                  </a:cubicBezTo>
                  <a:cubicBezTo>
                    <a:pt x="1105256" y="512766"/>
                    <a:pt x="1087053" y="520306"/>
                    <a:pt x="1068072" y="520306"/>
                  </a:cubicBezTo>
                  <a:lnTo>
                    <a:pt x="71567" y="520306"/>
                  </a:lnTo>
                  <a:cubicBezTo>
                    <a:pt x="52587" y="520306"/>
                    <a:pt x="34383" y="512766"/>
                    <a:pt x="20962" y="499344"/>
                  </a:cubicBezTo>
                  <a:cubicBezTo>
                    <a:pt x="7540" y="485923"/>
                    <a:pt x="0" y="467719"/>
                    <a:pt x="0" y="448739"/>
                  </a:cubicBezTo>
                  <a:lnTo>
                    <a:pt x="0" y="71567"/>
                  </a:lnTo>
                  <a:cubicBezTo>
                    <a:pt x="0" y="52587"/>
                    <a:pt x="7540" y="34383"/>
                    <a:pt x="20962" y="20962"/>
                  </a:cubicBezTo>
                  <a:cubicBezTo>
                    <a:pt x="34383" y="7540"/>
                    <a:pt x="52587" y="0"/>
                    <a:pt x="71567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139639" cy="567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645034" y="7734833"/>
            <a:ext cx="10997932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PENGEMBANGAN TTG</a:t>
            </a:r>
          </a:p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Mulyadi</a:t>
            </a:r>
            <a:r>
              <a:rPr lang="en-US" sz="3200" b="1" u="none" strike="noStrike" dirty="0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Prasetyo</a:t>
            </a:r>
            <a:endParaRPr lang="en-US" sz="3200" b="1" u="none" strike="noStrike" dirty="0">
              <a:solidFill>
                <a:srgbClr val="FFEE59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Suhendar</a:t>
            </a:r>
            <a:endParaRPr lang="en-US" sz="3200" b="1" u="none" strike="noStrike" dirty="0">
              <a:solidFill>
                <a:srgbClr val="FFEE59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2436200" y="7518907"/>
            <a:ext cx="4327067" cy="1975536"/>
            <a:chOff x="0" y="0"/>
            <a:chExt cx="1139639" cy="52030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39639" cy="520306"/>
            </a:xfrm>
            <a:custGeom>
              <a:avLst/>
              <a:gdLst/>
              <a:ahLst/>
              <a:cxnLst/>
              <a:rect l="l" t="t" r="r" b="b"/>
              <a:pathLst>
                <a:path w="1139639" h="520306">
                  <a:moveTo>
                    <a:pt x="71567" y="0"/>
                  </a:moveTo>
                  <a:lnTo>
                    <a:pt x="1068072" y="0"/>
                  </a:lnTo>
                  <a:cubicBezTo>
                    <a:pt x="1087053" y="0"/>
                    <a:pt x="1105256" y="7540"/>
                    <a:pt x="1118678" y="20962"/>
                  </a:cubicBezTo>
                  <a:cubicBezTo>
                    <a:pt x="1132099" y="34383"/>
                    <a:pt x="1139639" y="52587"/>
                    <a:pt x="1139639" y="71567"/>
                  </a:cubicBezTo>
                  <a:lnTo>
                    <a:pt x="1139639" y="448739"/>
                  </a:lnTo>
                  <a:cubicBezTo>
                    <a:pt x="1139639" y="467719"/>
                    <a:pt x="1132099" y="485923"/>
                    <a:pt x="1118678" y="499344"/>
                  </a:cubicBezTo>
                  <a:cubicBezTo>
                    <a:pt x="1105256" y="512766"/>
                    <a:pt x="1087053" y="520306"/>
                    <a:pt x="1068072" y="520306"/>
                  </a:cubicBezTo>
                  <a:lnTo>
                    <a:pt x="71567" y="520306"/>
                  </a:lnTo>
                  <a:cubicBezTo>
                    <a:pt x="52587" y="520306"/>
                    <a:pt x="34383" y="512766"/>
                    <a:pt x="20962" y="499344"/>
                  </a:cubicBezTo>
                  <a:cubicBezTo>
                    <a:pt x="7540" y="485923"/>
                    <a:pt x="0" y="467719"/>
                    <a:pt x="0" y="448739"/>
                  </a:cubicBezTo>
                  <a:lnTo>
                    <a:pt x="0" y="71567"/>
                  </a:lnTo>
                  <a:cubicBezTo>
                    <a:pt x="0" y="52587"/>
                    <a:pt x="7540" y="34383"/>
                    <a:pt x="20962" y="20962"/>
                  </a:cubicBezTo>
                  <a:cubicBezTo>
                    <a:pt x="34383" y="7540"/>
                    <a:pt x="52587" y="0"/>
                    <a:pt x="71567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139639" cy="567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071320" y="7733887"/>
            <a:ext cx="10997932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PELAYANAN &amp; USAHA</a:t>
            </a:r>
          </a:p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Nasir</a:t>
            </a:r>
            <a:r>
              <a:rPr lang="en-US" sz="3200" b="1" u="none" strike="noStrike" dirty="0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Saripudin</a:t>
            </a:r>
            <a:endParaRPr lang="en-US" sz="3200" b="1" u="none" strike="noStrike" dirty="0">
              <a:solidFill>
                <a:srgbClr val="FFEE59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  <a:p>
            <a:pPr marL="0" lvl="0" indent="0" algn="ctr">
              <a:lnSpc>
                <a:spcPts val="4180"/>
              </a:lnSpc>
              <a:spcBef>
                <a:spcPct val="0"/>
              </a:spcBef>
            </a:pP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Yasin</a:t>
            </a:r>
            <a:r>
              <a:rPr lang="en-US" sz="3200" b="1" u="none" strike="noStrike" dirty="0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 </a:t>
            </a:r>
            <a:r>
              <a:rPr lang="en-US" sz="3200" b="1" u="none" strike="noStrike" dirty="0" err="1">
                <a:solidFill>
                  <a:srgbClr val="FFEE59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Septiawan</a:t>
            </a:r>
            <a:endParaRPr lang="en-US" sz="3200" b="1" u="none" strike="noStrike" dirty="0">
              <a:solidFill>
                <a:srgbClr val="FFEE59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</p:txBody>
      </p:sp>
      <p:sp>
        <p:nvSpPr>
          <p:cNvPr id="38" name="AutoShape 38"/>
          <p:cNvSpPr/>
          <p:nvPr/>
        </p:nvSpPr>
        <p:spPr>
          <a:xfrm>
            <a:off x="3410771" y="6703373"/>
            <a:ext cx="1123219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9" name="Group 39"/>
          <p:cNvGrpSpPr/>
          <p:nvPr/>
        </p:nvGrpSpPr>
        <p:grpSpPr>
          <a:xfrm>
            <a:off x="6018639" y="1178827"/>
            <a:ext cx="6344749" cy="628044"/>
            <a:chOff x="0" y="0"/>
            <a:chExt cx="1671045" cy="16541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671045" cy="165411"/>
            </a:xfrm>
            <a:custGeom>
              <a:avLst/>
              <a:gdLst/>
              <a:ahLst/>
              <a:cxnLst/>
              <a:rect l="l" t="t" r="r" b="b"/>
              <a:pathLst>
                <a:path w="1671045" h="165411">
                  <a:moveTo>
                    <a:pt x="48808" y="0"/>
                  </a:moveTo>
                  <a:lnTo>
                    <a:pt x="1622237" y="0"/>
                  </a:lnTo>
                  <a:cubicBezTo>
                    <a:pt x="1649193" y="0"/>
                    <a:pt x="1671045" y="21852"/>
                    <a:pt x="1671045" y="48808"/>
                  </a:cubicBezTo>
                  <a:lnTo>
                    <a:pt x="1671045" y="116602"/>
                  </a:lnTo>
                  <a:cubicBezTo>
                    <a:pt x="1671045" y="129547"/>
                    <a:pt x="1665903" y="141962"/>
                    <a:pt x="1656749" y="151115"/>
                  </a:cubicBezTo>
                  <a:cubicBezTo>
                    <a:pt x="1647596" y="160268"/>
                    <a:pt x="1635181" y="165411"/>
                    <a:pt x="1622237" y="165411"/>
                  </a:cubicBezTo>
                  <a:lnTo>
                    <a:pt x="48808" y="165411"/>
                  </a:lnTo>
                  <a:cubicBezTo>
                    <a:pt x="35864" y="165411"/>
                    <a:pt x="23449" y="160268"/>
                    <a:pt x="14296" y="151115"/>
                  </a:cubicBezTo>
                  <a:cubicBezTo>
                    <a:pt x="5142" y="141962"/>
                    <a:pt x="0" y="129547"/>
                    <a:pt x="0" y="116602"/>
                  </a:cubicBezTo>
                  <a:lnTo>
                    <a:pt x="0" y="48808"/>
                  </a:lnTo>
                  <a:cubicBezTo>
                    <a:pt x="0" y="35864"/>
                    <a:pt x="5142" y="23449"/>
                    <a:pt x="14296" y="14296"/>
                  </a:cubicBezTo>
                  <a:cubicBezTo>
                    <a:pt x="23449" y="5142"/>
                    <a:pt x="35864" y="0"/>
                    <a:pt x="48808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671045" cy="21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290453" y="1207402"/>
            <a:ext cx="787251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Pelindung</a:t>
            </a: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: </a:t>
            </a:r>
            <a:r>
              <a:rPr lang="en-US" sz="28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Camat</a:t>
            </a: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Jatisampurna</a:t>
            </a:r>
            <a:endParaRPr lang="en-US" sz="2800" b="1" dirty="0">
              <a:solidFill>
                <a:srgbClr val="FFFFFF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grpSp>
        <p:nvGrpSpPr>
          <p:cNvPr id="44" name="Group 44"/>
          <p:cNvGrpSpPr/>
          <p:nvPr/>
        </p:nvGrpSpPr>
        <p:grpSpPr>
          <a:xfrm>
            <a:off x="5771573" y="2092770"/>
            <a:ext cx="6591815" cy="808870"/>
            <a:chOff x="-65071" y="-47625"/>
            <a:chExt cx="1736116" cy="213036"/>
          </a:xfrm>
        </p:grpSpPr>
        <p:sp>
          <p:nvSpPr>
            <p:cNvPr id="46" name="Freeform 45"/>
            <p:cNvSpPr/>
            <p:nvPr/>
          </p:nvSpPr>
          <p:spPr>
            <a:xfrm>
              <a:off x="-65071" y="0"/>
              <a:ext cx="1671045" cy="165411"/>
            </a:xfrm>
            <a:custGeom>
              <a:avLst/>
              <a:gdLst/>
              <a:ahLst/>
              <a:cxnLst/>
              <a:rect l="l" t="t" r="r" b="b"/>
              <a:pathLst>
                <a:path w="1671045" h="165411">
                  <a:moveTo>
                    <a:pt x="48808" y="0"/>
                  </a:moveTo>
                  <a:lnTo>
                    <a:pt x="1622237" y="0"/>
                  </a:lnTo>
                  <a:cubicBezTo>
                    <a:pt x="1649193" y="0"/>
                    <a:pt x="1671045" y="21852"/>
                    <a:pt x="1671045" y="48808"/>
                  </a:cubicBezTo>
                  <a:lnTo>
                    <a:pt x="1671045" y="116602"/>
                  </a:lnTo>
                  <a:cubicBezTo>
                    <a:pt x="1671045" y="129547"/>
                    <a:pt x="1665903" y="141962"/>
                    <a:pt x="1656749" y="151115"/>
                  </a:cubicBezTo>
                  <a:cubicBezTo>
                    <a:pt x="1647596" y="160268"/>
                    <a:pt x="1635181" y="165411"/>
                    <a:pt x="1622237" y="165411"/>
                  </a:cubicBezTo>
                  <a:lnTo>
                    <a:pt x="48808" y="165411"/>
                  </a:lnTo>
                  <a:cubicBezTo>
                    <a:pt x="35864" y="165411"/>
                    <a:pt x="23449" y="160268"/>
                    <a:pt x="14296" y="151115"/>
                  </a:cubicBezTo>
                  <a:cubicBezTo>
                    <a:pt x="5142" y="141962"/>
                    <a:pt x="0" y="129547"/>
                    <a:pt x="0" y="116602"/>
                  </a:cubicBezTo>
                  <a:lnTo>
                    <a:pt x="0" y="48808"/>
                  </a:lnTo>
                  <a:cubicBezTo>
                    <a:pt x="0" y="35864"/>
                    <a:pt x="5142" y="23449"/>
                    <a:pt x="14296" y="14296"/>
                  </a:cubicBezTo>
                  <a:cubicBezTo>
                    <a:pt x="23449" y="5142"/>
                    <a:pt x="35864" y="0"/>
                    <a:pt x="48808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47" name="TextBox 46"/>
            <p:cNvSpPr txBox="1"/>
            <p:nvPr/>
          </p:nvSpPr>
          <p:spPr>
            <a:xfrm>
              <a:off x="0" y="-47625"/>
              <a:ext cx="1671045" cy="21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5" name="TextBox 47"/>
          <p:cNvSpPr txBox="1"/>
          <p:nvPr/>
        </p:nvSpPr>
        <p:spPr>
          <a:xfrm>
            <a:off x="6204919" y="2315838"/>
            <a:ext cx="10997931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Pembina : </a:t>
            </a:r>
            <a:r>
              <a:rPr lang="en-US" sz="28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Lurah</a:t>
            </a:r>
            <a:r>
              <a:rPr lang="en-US" sz="28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Jatirangga</a:t>
            </a:r>
            <a:endParaRPr lang="en-US" sz="2800" b="1" dirty="0">
              <a:solidFill>
                <a:srgbClr val="FFFFFF"/>
              </a:solidFill>
              <a:latin typeface="Decalotype Bold"/>
              <a:ea typeface="Decalotype Bold"/>
              <a:cs typeface="Decalotype Bold"/>
              <a:sym typeface="Decalotype Bold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4419827" y="3368364"/>
            <a:ext cx="9743139" cy="628044"/>
            <a:chOff x="0" y="0"/>
            <a:chExt cx="2566094" cy="16541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566094" cy="165411"/>
            </a:xfrm>
            <a:custGeom>
              <a:avLst/>
              <a:gdLst/>
              <a:ahLst/>
              <a:cxnLst/>
              <a:rect l="l" t="t" r="r" b="b"/>
              <a:pathLst>
                <a:path w="2566094" h="165411">
                  <a:moveTo>
                    <a:pt x="31784" y="0"/>
                  </a:moveTo>
                  <a:lnTo>
                    <a:pt x="2534310" y="0"/>
                  </a:lnTo>
                  <a:cubicBezTo>
                    <a:pt x="2551864" y="0"/>
                    <a:pt x="2566094" y="14230"/>
                    <a:pt x="2566094" y="31784"/>
                  </a:cubicBezTo>
                  <a:lnTo>
                    <a:pt x="2566094" y="133627"/>
                  </a:lnTo>
                  <a:cubicBezTo>
                    <a:pt x="2566094" y="142056"/>
                    <a:pt x="2562746" y="150141"/>
                    <a:pt x="2556785" y="156101"/>
                  </a:cubicBezTo>
                  <a:cubicBezTo>
                    <a:pt x="2550824" y="162062"/>
                    <a:pt x="2542740" y="165411"/>
                    <a:pt x="2534310" y="165411"/>
                  </a:cubicBezTo>
                  <a:lnTo>
                    <a:pt x="31784" y="165411"/>
                  </a:lnTo>
                  <a:cubicBezTo>
                    <a:pt x="23354" y="165411"/>
                    <a:pt x="15270" y="162062"/>
                    <a:pt x="9309" y="156101"/>
                  </a:cubicBezTo>
                  <a:cubicBezTo>
                    <a:pt x="3349" y="150141"/>
                    <a:pt x="0" y="142056"/>
                    <a:pt x="0" y="133627"/>
                  </a:cubicBezTo>
                  <a:lnTo>
                    <a:pt x="0" y="31784"/>
                  </a:lnTo>
                  <a:cubicBezTo>
                    <a:pt x="0" y="23354"/>
                    <a:pt x="3349" y="15270"/>
                    <a:pt x="9309" y="9309"/>
                  </a:cubicBezTo>
                  <a:cubicBezTo>
                    <a:pt x="15270" y="3349"/>
                    <a:pt x="23354" y="0"/>
                    <a:pt x="31784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2566094" cy="21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706005" y="3406464"/>
            <a:ext cx="1099793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Pembina </a:t>
            </a:r>
            <a:r>
              <a:rPr lang="en-US" sz="24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Teknis</a:t>
            </a:r>
            <a:r>
              <a:rPr lang="en-US" sz="24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: </a:t>
            </a:r>
            <a:r>
              <a:rPr lang="en-US" sz="24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Sekretaris</a:t>
            </a:r>
            <a:r>
              <a:rPr lang="en-US" sz="24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Kelurahan</a:t>
            </a:r>
            <a:r>
              <a:rPr lang="en-US" sz="2400" b="1" dirty="0">
                <a:solidFill>
                  <a:srgbClr val="FFFF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 &amp; KASIE PERMASBANG</a:t>
            </a:r>
          </a:p>
        </p:txBody>
      </p:sp>
    </p:spTree>
    <p:extLst>
      <p:ext uri="{BB962C8B-B14F-4D97-AF65-F5344CB8AC3E}">
        <p14:creationId xmlns:p14="http://schemas.microsoft.com/office/powerpoint/2010/main" val="12236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2" grpId="0"/>
      <p:bldP spid="29" grpId="0"/>
      <p:bldP spid="33" grpId="0"/>
      <p:bldP spid="37" grpId="0"/>
      <p:bldP spid="42" grpId="0"/>
      <p:bldP spid="45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9959" y="572363"/>
            <a:ext cx="10193571" cy="111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88"/>
              </a:lnSpc>
              <a:spcBef>
                <a:spcPct val="0"/>
              </a:spcBef>
            </a:pPr>
            <a:r>
              <a:rPr lang="en-US" sz="7898" b="1">
                <a:solidFill>
                  <a:srgbClr val="19B506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PROGRAM KERJA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365064"/>
            <a:ext cx="12590314" cy="2326357"/>
            <a:chOff x="0" y="0"/>
            <a:chExt cx="3315968" cy="6127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5968" cy="612703"/>
            </a:xfrm>
            <a:custGeom>
              <a:avLst/>
              <a:gdLst/>
              <a:ahLst/>
              <a:cxnLst/>
              <a:rect l="l" t="t" r="r" b="b"/>
              <a:pathLst>
                <a:path w="3315968" h="612703">
                  <a:moveTo>
                    <a:pt x="24596" y="0"/>
                  </a:moveTo>
                  <a:lnTo>
                    <a:pt x="3291371" y="0"/>
                  </a:lnTo>
                  <a:cubicBezTo>
                    <a:pt x="3297895" y="0"/>
                    <a:pt x="3304151" y="2591"/>
                    <a:pt x="3308764" y="7204"/>
                  </a:cubicBezTo>
                  <a:cubicBezTo>
                    <a:pt x="3313376" y="11817"/>
                    <a:pt x="3315968" y="18073"/>
                    <a:pt x="3315968" y="24596"/>
                  </a:cubicBezTo>
                  <a:lnTo>
                    <a:pt x="3315968" y="588107"/>
                  </a:lnTo>
                  <a:cubicBezTo>
                    <a:pt x="3315968" y="601691"/>
                    <a:pt x="3304956" y="612703"/>
                    <a:pt x="3291371" y="612703"/>
                  </a:cubicBezTo>
                  <a:lnTo>
                    <a:pt x="24596" y="612703"/>
                  </a:lnTo>
                  <a:cubicBezTo>
                    <a:pt x="11012" y="612703"/>
                    <a:pt x="0" y="601691"/>
                    <a:pt x="0" y="588107"/>
                  </a:cubicBezTo>
                  <a:lnTo>
                    <a:pt x="0" y="24596"/>
                  </a:lnTo>
                  <a:cubicBezTo>
                    <a:pt x="0" y="11012"/>
                    <a:pt x="11012" y="0"/>
                    <a:pt x="24596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15968" cy="650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66519" y="6691422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4" y="0"/>
                </a:lnTo>
                <a:lnTo>
                  <a:pt x="4125034" y="3554404"/>
                </a:lnTo>
                <a:lnTo>
                  <a:pt x="0" y="3554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2117549"/>
            <a:ext cx="12590314" cy="1787213"/>
            <a:chOff x="0" y="0"/>
            <a:chExt cx="3315968" cy="3977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15968" cy="397742"/>
            </a:xfrm>
            <a:custGeom>
              <a:avLst/>
              <a:gdLst/>
              <a:ahLst/>
              <a:cxnLst/>
              <a:rect l="l" t="t" r="r" b="b"/>
              <a:pathLst>
                <a:path w="3315968" h="397742">
                  <a:moveTo>
                    <a:pt x="24596" y="0"/>
                  </a:moveTo>
                  <a:lnTo>
                    <a:pt x="3291371" y="0"/>
                  </a:lnTo>
                  <a:cubicBezTo>
                    <a:pt x="3297895" y="0"/>
                    <a:pt x="3304151" y="2591"/>
                    <a:pt x="3308764" y="7204"/>
                  </a:cubicBezTo>
                  <a:cubicBezTo>
                    <a:pt x="3313376" y="11817"/>
                    <a:pt x="3315968" y="18073"/>
                    <a:pt x="3315968" y="24596"/>
                  </a:cubicBezTo>
                  <a:lnTo>
                    <a:pt x="3315968" y="373146"/>
                  </a:lnTo>
                  <a:cubicBezTo>
                    <a:pt x="3315968" y="386730"/>
                    <a:pt x="3304956" y="397742"/>
                    <a:pt x="3291371" y="397742"/>
                  </a:cubicBezTo>
                  <a:lnTo>
                    <a:pt x="24596" y="397742"/>
                  </a:lnTo>
                  <a:cubicBezTo>
                    <a:pt x="11012" y="397742"/>
                    <a:pt x="0" y="386730"/>
                    <a:pt x="0" y="373146"/>
                  </a:cubicBezTo>
                  <a:lnTo>
                    <a:pt x="0" y="24596"/>
                  </a:lnTo>
                  <a:cubicBezTo>
                    <a:pt x="0" y="11012"/>
                    <a:pt x="11012" y="0"/>
                    <a:pt x="24596" y="0"/>
                  </a:cubicBez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15968" cy="435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0017" y="1706905"/>
            <a:ext cx="3995153" cy="631281"/>
            <a:chOff x="0" y="0"/>
            <a:chExt cx="1052221" cy="1662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2221" cy="166263"/>
            </a:xfrm>
            <a:custGeom>
              <a:avLst/>
              <a:gdLst/>
              <a:ahLst/>
              <a:cxnLst/>
              <a:rect l="l" t="t" r="r" b="b"/>
              <a:pathLst>
                <a:path w="1052221" h="166263">
                  <a:moveTo>
                    <a:pt x="48446" y="0"/>
                  </a:moveTo>
                  <a:lnTo>
                    <a:pt x="1003776" y="0"/>
                  </a:lnTo>
                  <a:cubicBezTo>
                    <a:pt x="1016624" y="0"/>
                    <a:pt x="1028947" y="5104"/>
                    <a:pt x="1038032" y="14189"/>
                  </a:cubicBezTo>
                  <a:cubicBezTo>
                    <a:pt x="1047117" y="23275"/>
                    <a:pt x="1052221" y="35597"/>
                    <a:pt x="1052221" y="48446"/>
                  </a:cubicBezTo>
                  <a:lnTo>
                    <a:pt x="1052221" y="117818"/>
                  </a:lnTo>
                  <a:cubicBezTo>
                    <a:pt x="1052221" y="130666"/>
                    <a:pt x="1047117" y="142989"/>
                    <a:pt x="1038032" y="152074"/>
                  </a:cubicBezTo>
                  <a:cubicBezTo>
                    <a:pt x="1028947" y="161159"/>
                    <a:pt x="1016624" y="166263"/>
                    <a:pt x="1003776" y="166263"/>
                  </a:cubicBezTo>
                  <a:lnTo>
                    <a:pt x="48446" y="166263"/>
                  </a:lnTo>
                  <a:cubicBezTo>
                    <a:pt x="35597" y="166263"/>
                    <a:pt x="23275" y="161159"/>
                    <a:pt x="14189" y="152074"/>
                  </a:cubicBezTo>
                  <a:cubicBezTo>
                    <a:pt x="5104" y="142989"/>
                    <a:pt x="0" y="130666"/>
                    <a:pt x="0" y="117818"/>
                  </a:cubicBezTo>
                  <a:lnTo>
                    <a:pt x="0" y="48446"/>
                  </a:lnTo>
                  <a:cubicBezTo>
                    <a:pt x="0" y="35597"/>
                    <a:pt x="5104" y="23275"/>
                    <a:pt x="14189" y="14189"/>
                  </a:cubicBezTo>
                  <a:cubicBezTo>
                    <a:pt x="23275" y="5104"/>
                    <a:pt x="35597" y="0"/>
                    <a:pt x="48446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52221" cy="204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88539" y="4049424"/>
            <a:ext cx="6588661" cy="631281"/>
            <a:chOff x="0" y="0"/>
            <a:chExt cx="1129362" cy="1662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362" cy="166263"/>
            </a:xfrm>
            <a:custGeom>
              <a:avLst/>
              <a:gdLst/>
              <a:ahLst/>
              <a:cxnLst/>
              <a:rect l="l" t="t" r="r" b="b"/>
              <a:pathLst>
                <a:path w="1129362" h="166263">
                  <a:moveTo>
                    <a:pt x="45137" y="0"/>
                  </a:moveTo>
                  <a:lnTo>
                    <a:pt x="1084225" y="0"/>
                  </a:lnTo>
                  <a:cubicBezTo>
                    <a:pt x="1109153" y="0"/>
                    <a:pt x="1129362" y="20208"/>
                    <a:pt x="1129362" y="45137"/>
                  </a:cubicBezTo>
                  <a:lnTo>
                    <a:pt x="1129362" y="121127"/>
                  </a:lnTo>
                  <a:cubicBezTo>
                    <a:pt x="1129362" y="133098"/>
                    <a:pt x="1124606" y="144578"/>
                    <a:pt x="1116142" y="153043"/>
                  </a:cubicBezTo>
                  <a:cubicBezTo>
                    <a:pt x="1107677" y="161508"/>
                    <a:pt x="1096196" y="166263"/>
                    <a:pt x="1084225" y="166263"/>
                  </a:cubicBezTo>
                  <a:lnTo>
                    <a:pt x="45137" y="166263"/>
                  </a:lnTo>
                  <a:cubicBezTo>
                    <a:pt x="33166" y="166263"/>
                    <a:pt x="21685" y="161508"/>
                    <a:pt x="13220" y="153043"/>
                  </a:cubicBezTo>
                  <a:cubicBezTo>
                    <a:pt x="4755" y="144578"/>
                    <a:pt x="0" y="133098"/>
                    <a:pt x="0" y="121127"/>
                  </a:cubicBezTo>
                  <a:lnTo>
                    <a:pt x="0" y="45137"/>
                  </a:lnTo>
                  <a:cubicBezTo>
                    <a:pt x="0" y="20208"/>
                    <a:pt x="20208" y="0"/>
                    <a:pt x="45137" y="0"/>
                  </a:cubicBezTo>
                  <a:close/>
                </a:path>
              </a:pathLst>
            </a:custGeom>
            <a:solidFill>
              <a:srgbClr val="19B506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9362" cy="204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51753" y="1716666"/>
            <a:ext cx="3985394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66FF53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JANGKA PENDEK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2130" y="4123129"/>
            <a:ext cx="6062669" cy="51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JANGKA MENENGAH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5722" y="2387674"/>
            <a:ext cx="11576271" cy="168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emanfaatan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lahan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tidak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produktif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/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lahan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tidur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di GSS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Cikeas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Untuk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budidaya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ikan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tanaman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hortikultural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sekaligus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sebagai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pusat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pelatihan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/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edukasi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masyaraka</a:t>
            </a:r>
            <a:endParaRPr lang="en-US" sz="2400" b="1" u="none" strike="noStrike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9" name="Freeform 19"/>
          <p:cNvSpPr/>
          <p:nvPr/>
        </p:nvSpPr>
        <p:spPr>
          <a:xfrm rot="-5400000">
            <a:off x="10886034" y="2882857"/>
            <a:ext cx="10284823" cy="4519109"/>
          </a:xfrm>
          <a:custGeom>
            <a:avLst/>
            <a:gdLst/>
            <a:ahLst/>
            <a:cxnLst/>
            <a:rect l="l" t="t" r="r" b="b"/>
            <a:pathLst>
              <a:path w="10284823" h="4519109">
                <a:moveTo>
                  <a:pt x="0" y="0"/>
                </a:moveTo>
                <a:lnTo>
                  <a:pt x="10284823" y="0"/>
                </a:lnTo>
                <a:lnTo>
                  <a:pt x="10284823" y="4519109"/>
                </a:lnTo>
                <a:lnTo>
                  <a:pt x="0" y="451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6176" b="-410"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11759009" y="273493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22028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535722" y="4720120"/>
            <a:ext cx="11576271" cy="210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engajak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setiap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RW se-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kelurahan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Jatirangga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(16 RW)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untuk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pemetaan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membuat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/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membangun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urban farming di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lahan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fasum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atau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fasos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sebagai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demplon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atau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triggle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masyarakat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untuk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pemanfaatan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lahan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pekarangan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rumah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028700" y="7149011"/>
            <a:ext cx="12590314" cy="2229587"/>
            <a:chOff x="0" y="0"/>
            <a:chExt cx="3315968" cy="5872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15968" cy="587216"/>
            </a:xfrm>
            <a:custGeom>
              <a:avLst/>
              <a:gdLst/>
              <a:ahLst/>
              <a:cxnLst/>
              <a:rect l="l" t="t" r="r" b="b"/>
              <a:pathLst>
                <a:path w="3315968" h="587216">
                  <a:moveTo>
                    <a:pt x="24596" y="0"/>
                  </a:moveTo>
                  <a:lnTo>
                    <a:pt x="3291371" y="0"/>
                  </a:lnTo>
                  <a:cubicBezTo>
                    <a:pt x="3297895" y="0"/>
                    <a:pt x="3304151" y="2591"/>
                    <a:pt x="3308764" y="7204"/>
                  </a:cubicBezTo>
                  <a:cubicBezTo>
                    <a:pt x="3313376" y="11817"/>
                    <a:pt x="3315968" y="18073"/>
                    <a:pt x="3315968" y="24596"/>
                  </a:cubicBezTo>
                  <a:lnTo>
                    <a:pt x="3315968" y="562620"/>
                  </a:lnTo>
                  <a:cubicBezTo>
                    <a:pt x="3315968" y="576204"/>
                    <a:pt x="3304956" y="587216"/>
                    <a:pt x="3291371" y="587216"/>
                  </a:cubicBezTo>
                  <a:lnTo>
                    <a:pt x="24596" y="587216"/>
                  </a:lnTo>
                  <a:cubicBezTo>
                    <a:pt x="18073" y="587216"/>
                    <a:pt x="11817" y="584625"/>
                    <a:pt x="7204" y="580012"/>
                  </a:cubicBezTo>
                  <a:cubicBezTo>
                    <a:pt x="2591" y="575399"/>
                    <a:pt x="0" y="569143"/>
                    <a:pt x="0" y="562620"/>
                  </a:cubicBezTo>
                  <a:lnTo>
                    <a:pt x="0" y="24596"/>
                  </a:lnTo>
                  <a:cubicBezTo>
                    <a:pt x="0" y="11012"/>
                    <a:pt x="11012" y="0"/>
                    <a:pt x="24596" y="0"/>
                  </a:cubicBez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315968" cy="625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35722" y="6920411"/>
            <a:ext cx="6160478" cy="631281"/>
            <a:chOff x="0" y="0"/>
            <a:chExt cx="1037224" cy="1662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37224" cy="166263"/>
            </a:xfrm>
            <a:custGeom>
              <a:avLst/>
              <a:gdLst/>
              <a:ahLst/>
              <a:cxnLst/>
              <a:rect l="l" t="t" r="r" b="b"/>
              <a:pathLst>
                <a:path w="1037224" h="166263">
                  <a:moveTo>
                    <a:pt x="49146" y="0"/>
                  </a:moveTo>
                  <a:lnTo>
                    <a:pt x="988078" y="0"/>
                  </a:lnTo>
                  <a:cubicBezTo>
                    <a:pt x="1015221" y="0"/>
                    <a:pt x="1037224" y="22003"/>
                    <a:pt x="1037224" y="49146"/>
                  </a:cubicBezTo>
                  <a:lnTo>
                    <a:pt x="1037224" y="117117"/>
                  </a:lnTo>
                  <a:cubicBezTo>
                    <a:pt x="1037224" y="130152"/>
                    <a:pt x="1032047" y="142652"/>
                    <a:pt x="1022830" y="151869"/>
                  </a:cubicBezTo>
                  <a:cubicBezTo>
                    <a:pt x="1013613" y="161085"/>
                    <a:pt x="1001113" y="166263"/>
                    <a:pt x="988078" y="166263"/>
                  </a:cubicBezTo>
                  <a:lnTo>
                    <a:pt x="49146" y="166263"/>
                  </a:lnTo>
                  <a:cubicBezTo>
                    <a:pt x="22003" y="166263"/>
                    <a:pt x="0" y="144260"/>
                    <a:pt x="0" y="117117"/>
                  </a:cubicBezTo>
                  <a:lnTo>
                    <a:pt x="0" y="49146"/>
                  </a:lnTo>
                  <a:cubicBezTo>
                    <a:pt x="0" y="22003"/>
                    <a:pt x="22003" y="0"/>
                    <a:pt x="49146" y="0"/>
                  </a:cubicBezTo>
                  <a:close/>
                </a:path>
              </a:pathLst>
            </a:custGeom>
            <a:solidFill>
              <a:srgbClr val="0B6800"/>
            </a:solidFill>
            <a:ln cap="rnd">
              <a:noFill/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037224" cy="204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76982" y="6948986"/>
            <a:ext cx="5309618" cy="51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66FF53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JANGKA PANJANG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60404" y="7604173"/>
            <a:ext cx="11576271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u="none" strike="noStrike" dirty="0" err="1" smtClean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Pemanfaatan</a:t>
            </a:r>
            <a:r>
              <a:rPr lang="en-US" sz="2400" b="1" u="none" strike="noStrike" dirty="0" smtClean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Probiotik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racikan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mitra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binaan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Posyantek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Rangga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Hijau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untuk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budidaya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u="none" strike="noStrike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ikan</a:t>
            </a:r>
            <a:r>
              <a:rPr lang="en-US" sz="2400" b="1" u="none" strike="noStrike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    </a:t>
            </a:r>
            <a:endParaRPr lang="id-ID" sz="2400" b="1" u="none" strike="noStrike" dirty="0" smtClean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id-ID" sz="2400" b="1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id-ID" sz="2400" b="1" dirty="0" smtClean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Jasa pengolahan limbah cair insutri (IPAL)</a:t>
            </a:r>
            <a:r>
              <a:rPr lang="en-US" sz="2400" b="1" u="none" strike="noStrike" dirty="0" smtClean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    </a:t>
            </a:r>
            <a:endParaRPr lang="en-US" sz="2400" b="1" u="none" strike="noStrike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63925" y="0"/>
            <a:ext cx="2124075" cy="10284823"/>
            <a:chOff x="0" y="0"/>
            <a:chExt cx="559427" cy="2708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427" cy="2708760"/>
            </a:xfrm>
            <a:custGeom>
              <a:avLst/>
              <a:gdLst/>
              <a:ahLst/>
              <a:cxnLst/>
              <a:rect l="l" t="t" r="r" b="b"/>
              <a:pathLst>
                <a:path w="559427" h="2708760">
                  <a:moveTo>
                    <a:pt x="0" y="0"/>
                  </a:moveTo>
                  <a:lnTo>
                    <a:pt x="559427" y="0"/>
                  </a:lnTo>
                  <a:lnTo>
                    <a:pt x="559427" y="2708760"/>
                  </a:lnTo>
                  <a:lnTo>
                    <a:pt x="0" y="2708760"/>
                  </a:lnTo>
                  <a:close/>
                </a:path>
              </a:pathLst>
            </a:custGeom>
            <a:solidFill>
              <a:srgbClr val="0B6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59427" cy="276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35808" y="0"/>
            <a:ext cx="685587" cy="10284823"/>
            <a:chOff x="0" y="0"/>
            <a:chExt cx="180566" cy="2708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566" cy="2708760"/>
            </a:xfrm>
            <a:custGeom>
              <a:avLst/>
              <a:gdLst/>
              <a:ahLst/>
              <a:cxnLst/>
              <a:rect l="l" t="t" r="r" b="b"/>
              <a:pathLst>
                <a:path w="180566" h="2708760">
                  <a:moveTo>
                    <a:pt x="0" y="0"/>
                  </a:moveTo>
                  <a:lnTo>
                    <a:pt x="180566" y="0"/>
                  </a:lnTo>
                  <a:lnTo>
                    <a:pt x="180566" y="2708760"/>
                  </a:lnTo>
                  <a:lnTo>
                    <a:pt x="0" y="2708760"/>
                  </a:lnTo>
                  <a:close/>
                </a:path>
              </a:pathLst>
            </a:custGeom>
            <a:solidFill>
              <a:srgbClr val="19B50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0566" cy="276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6730418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4" y="0"/>
                </a:lnTo>
                <a:lnTo>
                  <a:pt x="4125034" y="3554405"/>
                </a:lnTo>
                <a:lnTo>
                  <a:pt x="0" y="355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1783134" y="-218579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22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8223" y="4136488"/>
            <a:ext cx="9773815" cy="51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1.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Pemanfaatan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Lahan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Tidak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Produktif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/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Lahan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Tidur</a:t>
            </a:r>
            <a:endParaRPr lang="en-US" sz="2899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8080" y="1458349"/>
            <a:ext cx="12109197" cy="1795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6399" b="1" dirty="0">
                <a:solidFill>
                  <a:srgbClr val="19B506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PELAYANAN POSYANTEK</a:t>
            </a:r>
          </a:p>
          <a:p>
            <a:pPr marL="0" lvl="0" indent="0" algn="ctr">
              <a:lnSpc>
                <a:spcPts val="703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19B506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“RANGGA HIJAU”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8223" y="5139153"/>
            <a:ext cx="13221327" cy="103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Menciptakan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menyalurkan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peluang-peluang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lapangan</a:t>
            </a:r>
            <a:endParaRPr lang="en-US" sz="2899" b="1" dirty="0">
              <a:solidFill>
                <a:srgbClr val="052F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059"/>
              </a:lnSpc>
            </a:pP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Kerja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secara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profesional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8223" y="6654218"/>
            <a:ext cx="13221327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Mengedukasi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masyarakat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dengan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skill,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pengetahuan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 </a:t>
            </a:r>
          </a:p>
          <a:p>
            <a:pPr algn="just">
              <a:lnSpc>
                <a:spcPts val="4059"/>
              </a:lnSpc>
            </a:pP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teknologi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tepat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guna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, agar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mempunyai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keunggulan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di </a:t>
            </a:r>
          </a:p>
          <a:p>
            <a:pPr algn="just">
              <a:lnSpc>
                <a:spcPts val="4059"/>
              </a:lnSpc>
            </a:pP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  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bidang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masing-masing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dan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berdaya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99" b="1" dirty="0" err="1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saing</a:t>
            </a:r>
            <a:r>
              <a:rPr lang="en-US" sz="2899" b="1" dirty="0">
                <a:solidFill>
                  <a:srgbClr val="052F00"/>
                </a:solidFill>
                <a:latin typeface="Poppins Bold"/>
                <a:ea typeface="Poppins Bold"/>
                <a:cs typeface="Poppins Bold"/>
                <a:sym typeface="Poppins Bold"/>
              </a:rPr>
              <a:t>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722815" y="6732595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4125034" y="0"/>
                </a:moveTo>
                <a:lnTo>
                  <a:pt x="0" y="0"/>
                </a:lnTo>
                <a:lnTo>
                  <a:pt x="0" y="3554405"/>
                </a:lnTo>
                <a:lnTo>
                  <a:pt x="4125034" y="3554405"/>
                </a:lnTo>
                <a:lnTo>
                  <a:pt x="41250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2708521" y="-1998091"/>
            <a:ext cx="15870776" cy="6973555"/>
          </a:xfrm>
          <a:custGeom>
            <a:avLst/>
            <a:gdLst/>
            <a:ahLst/>
            <a:cxnLst/>
            <a:rect l="l" t="t" r="r" b="b"/>
            <a:pathLst>
              <a:path w="15870776" h="6973555">
                <a:moveTo>
                  <a:pt x="0" y="0"/>
                </a:moveTo>
                <a:lnTo>
                  <a:pt x="15870777" y="0"/>
                </a:lnTo>
                <a:lnTo>
                  <a:pt x="15870777" y="6973554"/>
                </a:lnTo>
                <a:lnTo>
                  <a:pt x="0" y="69735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6176" b="-41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1067" y="-1299653"/>
            <a:ext cx="6435942" cy="6435942"/>
            <a:chOff x="0" y="0"/>
            <a:chExt cx="3331210" cy="3331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0" y="0"/>
                  </a:moveTo>
                  <a:lnTo>
                    <a:pt x="3331210" y="0"/>
                  </a:lnTo>
                  <a:cubicBezTo>
                    <a:pt x="3331210" y="1840230"/>
                    <a:pt x="1840230" y="3331210"/>
                    <a:pt x="0" y="333121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6585" r="-16585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853035" y="5185788"/>
            <a:ext cx="16239357" cy="241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8373" lvl="1" indent="-369187" algn="l">
              <a:lnSpc>
                <a:spcPts val="4787"/>
              </a:lnSpc>
              <a:buAutoNum type="arabicPeriod"/>
            </a:pP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Dari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Jasa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IPAL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Urban Farming.</a:t>
            </a:r>
          </a:p>
          <a:p>
            <a:pPr algn="l">
              <a:lnSpc>
                <a:spcPts val="4787"/>
              </a:lnSpc>
            </a:pP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50%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Pengembangan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TTG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50%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operasional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Sosial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dll</a:t>
            </a:r>
            <a:endParaRPr lang="en-US" sz="3419" b="1" dirty="0">
              <a:solidFill>
                <a:srgbClr val="0B68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4787"/>
              </a:lnSpc>
            </a:pP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     </a:t>
            </a:r>
          </a:p>
          <a:p>
            <a:pPr algn="l">
              <a:lnSpc>
                <a:spcPts val="4787"/>
              </a:lnSpc>
            </a:pPr>
            <a:endParaRPr lang="en-US" sz="3419" b="1" dirty="0">
              <a:solidFill>
                <a:srgbClr val="0B68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34875" y="1046726"/>
            <a:ext cx="7164883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59"/>
              </a:lnSpc>
            </a:pPr>
            <a:r>
              <a:rPr lang="en-US" sz="6599" b="1">
                <a:solidFill>
                  <a:srgbClr val="66FF53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PENDANAAN</a:t>
            </a:r>
          </a:p>
        </p:txBody>
      </p:sp>
      <p:sp>
        <p:nvSpPr>
          <p:cNvPr id="8" name="Freeform 8"/>
          <p:cNvSpPr/>
          <p:nvPr/>
        </p:nvSpPr>
        <p:spPr>
          <a:xfrm rot="-5400000">
            <a:off x="458790" y="9015923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69"/>
                </a:lnTo>
                <a:lnTo>
                  <a:pt x="0" y="1706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02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39702" y="6840091"/>
            <a:ext cx="16239357" cy="421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2. Dari Dana CSR</a:t>
            </a:r>
          </a:p>
          <a:p>
            <a:pPr algn="l">
              <a:lnSpc>
                <a:spcPts val="4787"/>
              </a:lnSpc>
            </a:pP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Menjalin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kerjasama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dengan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Perusahaan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pemanfaatan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dana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CSR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penguatan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teknologi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terbarukan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yang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dapat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dimanfaatkan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untuk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meningkatkan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ekonomi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419" b="1" dirty="0" err="1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masyarakat</a:t>
            </a: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         </a:t>
            </a:r>
          </a:p>
          <a:p>
            <a:pPr algn="l">
              <a:lnSpc>
                <a:spcPts val="4787"/>
              </a:lnSpc>
            </a:pPr>
            <a:endParaRPr lang="en-US" sz="3419" b="1" dirty="0">
              <a:solidFill>
                <a:srgbClr val="0B68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4787"/>
              </a:lnSpc>
            </a:pPr>
            <a:r>
              <a:rPr lang="en-US" sz="3419" b="1" dirty="0">
                <a:solidFill>
                  <a:srgbClr val="0B68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     </a:t>
            </a:r>
          </a:p>
          <a:p>
            <a:pPr algn="l">
              <a:lnSpc>
                <a:spcPts val="4787"/>
              </a:lnSpc>
            </a:pPr>
            <a:endParaRPr lang="en-US" sz="3419" b="1" dirty="0">
              <a:solidFill>
                <a:srgbClr val="0B68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52937" y="2543"/>
            <a:ext cx="9732200" cy="10284823"/>
            <a:chOff x="0" y="0"/>
            <a:chExt cx="10065815" cy="10637381"/>
          </a:xfrm>
        </p:grpSpPr>
        <p:sp>
          <p:nvSpPr>
            <p:cNvPr id="3" name="Freeform 3"/>
            <p:cNvSpPr/>
            <p:nvPr/>
          </p:nvSpPr>
          <p:spPr>
            <a:xfrm>
              <a:off x="-2794" y="-127"/>
              <a:ext cx="10068609" cy="10637508"/>
            </a:xfrm>
            <a:custGeom>
              <a:avLst/>
              <a:gdLst/>
              <a:ahLst/>
              <a:cxnLst/>
              <a:rect l="l" t="t" r="r" b="b"/>
              <a:pathLst>
                <a:path w="10068609" h="10637508">
                  <a:moveTo>
                    <a:pt x="10068609" y="10600868"/>
                  </a:moveTo>
                  <a:cubicBezTo>
                    <a:pt x="10068609" y="10635145"/>
                    <a:pt x="10056127" y="10637508"/>
                    <a:pt x="10023586" y="10637508"/>
                  </a:cubicBezTo>
                  <a:cubicBezTo>
                    <a:pt x="6683768" y="10636851"/>
                    <a:pt x="3344098" y="10636851"/>
                    <a:pt x="4280" y="10636851"/>
                  </a:cubicBezTo>
                  <a:cubicBezTo>
                    <a:pt x="0" y="10622538"/>
                    <a:pt x="6955" y="10609535"/>
                    <a:pt x="10372" y="10596272"/>
                  </a:cubicBezTo>
                  <a:cubicBezTo>
                    <a:pt x="157177" y="10015534"/>
                    <a:pt x="304131" y="9434929"/>
                    <a:pt x="451382" y="8854325"/>
                  </a:cubicBezTo>
                  <a:cubicBezTo>
                    <a:pt x="661337" y="8026557"/>
                    <a:pt x="871738" y="7198923"/>
                    <a:pt x="1081545" y="6371156"/>
                  </a:cubicBezTo>
                  <a:cubicBezTo>
                    <a:pt x="1340683" y="5348892"/>
                    <a:pt x="1599226" y="4326628"/>
                    <a:pt x="1858216" y="3304494"/>
                  </a:cubicBezTo>
                  <a:cubicBezTo>
                    <a:pt x="2121366" y="2266077"/>
                    <a:pt x="2384664" y="1227790"/>
                    <a:pt x="2648557" y="189503"/>
                  </a:cubicBezTo>
                  <a:cubicBezTo>
                    <a:pt x="2664604" y="126334"/>
                    <a:pt x="2674857" y="61720"/>
                    <a:pt x="2700860" y="652"/>
                  </a:cubicBezTo>
                  <a:cubicBezTo>
                    <a:pt x="5141868" y="652"/>
                    <a:pt x="7582876" y="652"/>
                    <a:pt x="10023884" y="0"/>
                  </a:cubicBezTo>
                  <a:cubicBezTo>
                    <a:pt x="10057020" y="0"/>
                    <a:pt x="10068311" y="3542"/>
                    <a:pt x="10068311" y="37030"/>
                  </a:cubicBezTo>
                  <a:cubicBezTo>
                    <a:pt x="10067420" y="3558353"/>
                    <a:pt x="10067420" y="7079676"/>
                    <a:pt x="10068609" y="10600868"/>
                  </a:cubicBezTo>
                  <a:close/>
                </a:path>
              </a:pathLst>
            </a:custGeom>
            <a:blipFill>
              <a:blip r:embed="rId2"/>
              <a:stretch>
                <a:fillRect t="-13159" b="-13159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5605883">
            <a:off x="7277329" y="2742049"/>
            <a:ext cx="11736118" cy="5555096"/>
          </a:xfrm>
          <a:custGeom>
            <a:avLst/>
            <a:gdLst/>
            <a:ahLst/>
            <a:cxnLst/>
            <a:rect l="l" t="t" r="r" b="b"/>
            <a:pathLst>
              <a:path w="11736118" h="5555096">
                <a:moveTo>
                  <a:pt x="0" y="0"/>
                </a:moveTo>
                <a:lnTo>
                  <a:pt x="11736119" y="0"/>
                </a:lnTo>
                <a:lnTo>
                  <a:pt x="11736119" y="5555096"/>
                </a:lnTo>
                <a:lnTo>
                  <a:pt x="0" y="5555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456904"/>
            <a:ext cx="4125034" cy="3554405"/>
          </a:xfrm>
          <a:custGeom>
            <a:avLst/>
            <a:gdLst/>
            <a:ahLst/>
            <a:cxnLst/>
            <a:rect l="l" t="t" r="r" b="b"/>
            <a:pathLst>
              <a:path w="4125034" h="3554405">
                <a:moveTo>
                  <a:pt x="0" y="0"/>
                </a:moveTo>
                <a:lnTo>
                  <a:pt x="4125034" y="0"/>
                </a:lnTo>
                <a:lnTo>
                  <a:pt x="4125034" y="3554404"/>
                </a:lnTo>
                <a:lnTo>
                  <a:pt x="0" y="3554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1548664" y="9040086"/>
            <a:ext cx="788489" cy="1706070"/>
          </a:xfrm>
          <a:custGeom>
            <a:avLst/>
            <a:gdLst/>
            <a:ahLst/>
            <a:cxnLst/>
            <a:rect l="l" t="t" r="r" b="b"/>
            <a:pathLst>
              <a:path w="788489" h="1706070">
                <a:moveTo>
                  <a:pt x="0" y="0"/>
                </a:moveTo>
                <a:lnTo>
                  <a:pt x="788489" y="0"/>
                </a:lnTo>
                <a:lnTo>
                  <a:pt x="788489" y="1706070"/>
                </a:lnTo>
                <a:lnTo>
                  <a:pt x="0" y="1706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22028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109534"/>
            <a:ext cx="4738050" cy="3086100"/>
            <a:chOff x="0" y="0"/>
            <a:chExt cx="124788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7881" cy="812800"/>
            </a:xfrm>
            <a:custGeom>
              <a:avLst/>
              <a:gdLst/>
              <a:ahLst/>
              <a:cxnLst/>
              <a:rect l="l" t="t" r="r" b="b"/>
              <a:pathLst>
                <a:path w="1247881" h="812800">
                  <a:moveTo>
                    <a:pt x="83333" y="0"/>
                  </a:moveTo>
                  <a:lnTo>
                    <a:pt x="1164548" y="0"/>
                  </a:lnTo>
                  <a:cubicBezTo>
                    <a:pt x="1210572" y="0"/>
                    <a:pt x="1247881" y="37310"/>
                    <a:pt x="1247881" y="83333"/>
                  </a:cubicBezTo>
                  <a:lnTo>
                    <a:pt x="1247881" y="729467"/>
                  </a:lnTo>
                  <a:cubicBezTo>
                    <a:pt x="1247881" y="775490"/>
                    <a:pt x="1210572" y="812800"/>
                    <a:pt x="1164548" y="812800"/>
                  </a:cubicBezTo>
                  <a:lnTo>
                    <a:pt x="83333" y="812800"/>
                  </a:lnTo>
                  <a:cubicBezTo>
                    <a:pt x="37310" y="812800"/>
                    <a:pt x="0" y="775490"/>
                    <a:pt x="0" y="729467"/>
                  </a:cubicBezTo>
                  <a:lnTo>
                    <a:pt x="0" y="83333"/>
                  </a:lnTo>
                  <a:cubicBezTo>
                    <a:pt x="0" y="37310"/>
                    <a:pt x="37310" y="0"/>
                    <a:pt x="83333" y="0"/>
                  </a:cubicBezTo>
                  <a:close/>
                </a:path>
              </a:pathLst>
            </a:custGeom>
            <a:solidFill>
              <a:srgbClr val="052F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4788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6775" y="4609642"/>
            <a:ext cx="1150172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3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9B506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JARINGAN KERJASAMA (KEMITRAAN)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6925" y="5936093"/>
            <a:ext cx="4005170" cy="45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Information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133600" y="1788245"/>
            <a:ext cx="11501722" cy="172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POKDAKAN</a:t>
            </a:r>
            <a:endParaRPr lang="id-ID" sz="5400" b="1" dirty="0" smtClean="0">
              <a:solidFill>
                <a:srgbClr val="FFFFFF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  <a:p>
            <a:pPr marL="0" lvl="0" indent="0" algn="ctr">
              <a:lnSpc>
                <a:spcPts val="7039"/>
              </a:lnSpc>
              <a:spcBef>
                <a:spcPct val="0"/>
              </a:spcBef>
            </a:pPr>
            <a:r>
              <a:rPr lang="id-ID" sz="5400" b="1" dirty="0" smtClean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KPP 27</a:t>
            </a:r>
            <a:endParaRPr lang="en-US" sz="5400" b="1" dirty="0">
              <a:solidFill>
                <a:srgbClr val="FFFFFF"/>
              </a:solidFill>
              <a:latin typeface="Decalotype Semi-Bold"/>
              <a:ea typeface="Decalotype Semi-Bold"/>
              <a:cs typeface="Decalotype Semi-Bold"/>
              <a:sym typeface="Decalotype Semi-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850214" y="1109534"/>
            <a:ext cx="4702724" cy="3086100"/>
            <a:chOff x="0" y="0"/>
            <a:chExt cx="1238577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8577" cy="812800"/>
            </a:xfrm>
            <a:custGeom>
              <a:avLst/>
              <a:gdLst/>
              <a:ahLst/>
              <a:cxnLst/>
              <a:rect l="l" t="t" r="r" b="b"/>
              <a:pathLst>
                <a:path w="1238577" h="812800">
                  <a:moveTo>
                    <a:pt x="83959" y="0"/>
                  </a:moveTo>
                  <a:lnTo>
                    <a:pt x="1154618" y="0"/>
                  </a:lnTo>
                  <a:cubicBezTo>
                    <a:pt x="1200987" y="0"/>
                    <a:pt x="1238577" y="37590"/>
                    <a:pt x="1238577" y="83959"/>
                  </a:cubicBezTo>
                  <a:lnTo>
                    <a:pt x="1238577" y="728841"/>
                  </a:lnTo>
                  <a:cubicBezTo>
                    <a:pt x="1238577" y="775210"/>
                    <a:pt x="1200987" y="812800"/>
                    <a:pt x="1154618" y="812800"/>
                  </a:cubicBezTo>
                  <a:lnTo>
                    <a:pt x="83959" y="812800"/>
                  </a:lnTo>
                  <a:cubicBezTo>
                    <a:pt x="37590" y="812800"/>
                    <a:pt x="0" y="775210"/>
                    <a:pt x="0" y="728841"/>
                  </a:cubicBezTo>
                  <a:lnTo>
                    <a:pt x="0" y="83959"/>
                  </a:lnTo>
                  <a:cubicBezTo>
                    <a:pt x="0" y="37590"/>
                    <a:pt x="37590" y="0"/>
                    <a:pt x="83959" y="0"/>
                  </a:cubicBezTo>
                  <a:close/>
                </a:path>
              </a:pathLst>
            </a:custGeom>
            <a:solidFill>
              <a:srgbClr val="052F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23857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309510" y="1662060"/>
            <a:ext cx="11501722" cy="179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5400" b="1" dirty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URBAN </a:t>
            </a:r>
          </a:p>
          <a:p>
            <a:pPr marL="0" lvl="0" indent="0" algn="ctr">
              <a:lnSpc>
                <a:spcPts val="703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FARMING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40485" y="5974193"/>
            <a:ext cx="4738050" cy="3086100"/>
            <a:chOff x="0" y="0"/>
            <a:chExt cx="1247881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7881" cy="812800"/>
            </a:xfrm>
            <a:custGeom>
              <a:avLst/>
              <a:gdLst/>
              <a:ahLst/>
              <a:cxnLst/>
              <a:rect l="l" t="t" r="r" b="b"/>
              <a:pathLst>
                <a:path w="1247881" h="812800">
                  <a:moveTo>
                    <a:pt x="83333" y="0"/>
                  </a:moveTo>
                  <a:lnTo>
                    <a:pt x="1164548" y="0"/>
                  </a:lnTo>
                  <a:cubicBezTo>
                    <a:pt x="1210572" y="0"/>
                    <a:pt x="1247881" y="37310"/>
                    <a:pt x="1247881" y="83333"/>
                  </a:cubicBezTo>
                  <a:lnTo>
                    <a:pt x="1247881" y="729467"/>
                  </a:lnTo>
                  <a:cubicBezTo>
                    <a:pt x="1247881" y="775490"/>
                    <a:pt x="1210572" y="812800"/>
                    <a:pt x="1164548" y="812800"/>
                  </a:cubicBezTo>
                  <a:lnTo>
                    <a:pt x="83333" y="812800"/>
                  </a:lnTo>
                  <a:cubicBezTo>
                    <a:pt x="37310" y="812800"/>
                    <a:pt x="0" y="775490"/>
                    <a:pt x="0" y="729467"/>
                  </a:cubicBezTo>
                  <a:lnTo>
                    <a:pt x="0" y="83333"/>
                  </a:lnTo>
                  <a:cubicBezTo>
                    <a:pt x="0" y="37310"/>
                    <a:pt x="37310" y="0"/>
                    <a:pt x="83333" y="0"/>
                  </a:cubicBezTo>
                  <a:close/>
                </a:path>
              </a:pathLst>
            </a:custGeom>
            <a:solidFill>
              <a:srgbClr val="052F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24788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43667" y="6863100"/>
            <a:ext cx="1150172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3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JASA IPAL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587636" y="5913854"/>
            <a:ext cx="4965301" cy="3086100"/>
            <a:chOff x="0" y="0"/>
            <a:chExt cx="130773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07734" cy="812800"/>
            </a:xfrm>
            <a:custGeom>
              <a:avLst/>
              <a:gdLst/>
              <a:ahLst/>
              <a:cxnLst/>
              <a:rect l="l" t="t" r="r" b="b"/>
              <a:pathLst>
                <a:path w="1307734" h="812800">
                  <a:moveTo>
                    <a:pt x="79519" y="0"/>
                  </a:moveTo>
                  <a:lnTo>
                    <a:pt x="1228214" y="0"/>
                  </a:lnTo>
                  <a:cubicBezTo>
                    <a:pt x="1272131" y="0"/>
                    <a:pt x="1307734" y="35602"/>
                    <a:pt x="1307734" y="79519"/>
                  </a:cubicBezTo>
                  <a:lnTo>
                    <a:pt x="1307734" y="733281"/>
                  </a:lnTo>
                  <a:cubicBezTo>
                    <a:pt x="1307734" y="777198"/>
                    <a:pt x="1272131" y="812800"/>
                    <a:pt x="1228214" y="812800"/>
                  </a:cubicBezTo>
                  <a:lnTo>
                    <a:pt x="79519" y="812800"/>
                  </a:lnTo>
                  <a:cubicBezTo>
                    <a:pt x="35602" y="812800"/>
                    <a:pt x="0" y="777198"/>
                    <a:pt x="0" y="733281"/>
                  </a:cubicBezTo>
                  <a:lnTo>
                    <a:pt x="0" y="79519"/>
                  </a:lnTo>
                  <a:cubicBezTo>
                    <a:pt x="0" y="35602"/>
                    <a:pt x="35602" y="0"/>
                    <a:pt x="79519" y="0"/>
                  </a:cubicBezTo>
                  <a:close/>
                </a:path>
              </a:pathLst>
            </a:custGeom>
            <a:solidFill>
              <a:srgbClr val="052F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307734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397725" y="6587589"/>
            <a:ext cx="11501722" cy="179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BANK</a:t>
            </a:r>
          </a:p>
          <a:p>
            <a:pPr marL="0" lvl="0" indent="0" algn="ctr">
              <a:lnSpc>
                <a:spcPts val="7039"/>
              </a:lnSpc>
              <a:spcBef>
                <a:spcPct val="0"/>
              </a:spcBef>
            </a:pPr>
            <a:r>
              <a:rPr lang="en-US" sz="5400" b="1" u="none" strike="noStrike" dirty="0">
                <a:solidFill>
                  <a:srgbClr val="FFFFF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SAMPAH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866</Words>
  <Application>Microsoft Office PowerPoint</Application>
  <PresentationFormat>Custom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Poppins Medium</vt:lpstr>
      <vt:lpstr>Poppins</vt:lpstr>
      <vt:lpstr>Decalotype Bold</vt:lpstr>
      <vt:lpstr>Poppins Semi-Bold</vt:lpstr>
      <vt:lpstr>Calibri</vt:lpstr>
      <vt:lpstr>Decalotype</vt:lpstr>
      <vt:lpstr>Decalotype Semi-Bold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Professional Embracing the Power of Green Energy Presentation</dc:title>
  <dc:creator>HP</dc:creator>
  <cp:lastModifiedBy>HP</cp:lastModifiedBy>
  <cp:revision>9</cp:revision>
  <dcterms:created xsi:type="dcterms:W3CDTF">2006-08-16T00:00:00Z</dcterms:created>
  <dcterms:modified xsi:type="dcterms:W3CDTF">2025-08-26T01:24:54Z</dcterms:modified>
  <dc:identifier>DAGwVBtOh7w</dc:identifier>
</cp:coreProperties>
</file>